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65"/>
  </p:notesMasterIdLst>
  <p:sldIdLst>
    <p:sldId id="954" r:id="rId2"/>
    <p:sldId id="963" r:id="rId3"/>
    <p:sldId id="379" r:id="rId4"/>
    <p:sldId id="378" r:id="rId5"/>
    <p:sldId id="955" r:id="rId6"/>
    <p:sldId id="958" r:id="rId7"/>
    <p:sldId id="956" r:id="rId8"/>
    <p:sldId id="384" r:id="rId9"/>
    <p:sldId id="957" r:id="rId10"/>
    <p:sldId id="259" r:id="rId11"/>
    <p:sldId id="959" r:id="rId12"/>
    <p:sldId id="257" r:id="rId13"/>
    <p:sldId id="258" r:id="rId14"/>
    <p:sldId id="380" r:id="rId15"/>
    <p:sldId id="260" r:id="rId16"/>
    <p:sldId id="261" r:id="rId17"/>
    <p:sldId id="279" r:id="rId18"/>
    <p:sldId id="339" r:id="rId19"/>
    <p:sldId id="340" r:id="rId20"/>
    <p:sldId id="953" r:id="rId21"/>
    <p:sldId id="960" r:id="rId22"/>
    <p:sldId id="961" r:id="rId23"/>
    <p:sldId id="338" r:id="rId24"/>
    <p:sldId id="342" r:id="rId25"/>
    <p:sldId id="343" r:id="rId26"/>
    <p:sldId id="344" r:id="rId27"/>
    <p:sldId id="345" r:id="rId28"/>
    <p:sldId id="346" r:id="rId29"/>
    <p:sldId id="347" r:id="rId30"/>
    <p:sldId id="348" r:id="rId31"/>
    <p:sldId id="349" r:id="rId32"/>
    <p:sldId id="350" r:id="rId33"/>
    <p:sldId id="351" r:id="rId34"/>
    <p:sldId id="962" r:id="rId35"/>
    <p:sldId id="276" r:id="rId36"/>
    <p:sldId id="290" r:id="rId37"/>
    <p:sldId id="262" r:id="rId38"/>
    <p:sldId id="381" r:id="rId39"/>
    <p:sldId id="382" r:id="rId40"/>
    <p:sldId id="383" r:id="rId41"/>
    <p:sldId id="270" r:id="rId42"/>
    <p:sldId id="263" r:id="rId43"/>
    <p:sldId id="273" r:id="rId44"/>
    <p:sldId id="280" r:id="rId45"/>
    <p:sldId id="264" r:id="rId46"/>
    <p:sldId id="281" r:id="rId47"/>
    <p:sldId id="283" r:id="rId48"/>
    <p:sldId id="284" r:id="rId49"/>
    <p:sldId id="272" r:id="rId50"/>
    <p:sldId id="282" r:id="rId51"/>
    <p:sldId id="274" r:id="rId52"/>
    <p:sldId id="277" r:id="rId53"/>
    <p:sldId id="275" r:id="rId54"/>
    <p:sldId id="278" r:id="rId55"/>
    <p:sldId id="370" r:id="rId56"/>
    <p:sldId id="371" r:id="rId57"/>
    <p:sldId id="372" r:id="rId58"/>
    <p:sldId id="373" r:id="rId59"/>
    <p:sldId id="374" r:id="rId60"/>
    <p:sldId id="375" r:id="rId61"/>
    <p:sldId id="376" r:id="rId62"/>
    <p:sldId id="377" r:id="rId63"/>
    <p:sldId id="307" r:id="rId6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73" autoAdjust="0"/>
    <p:restoredTop sz="88047" autoAdjust="0"/>
  </p:normalViewPr>
  <p:slideViewPr>
    <p:cSldViewPr snapToGrid="0">
      <p:cViewPr varScale="1">
        <p:scale>
          <a:sx n="97" d="100"/>
          <a:sy n="97" d="100"/>
        </p:scale>
        <p:origin x="78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4D7BB-9D09-4DB4-979A-1857C46342D6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99D024-DE68-44ED-822F-D827F84FBD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159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B%A7%88%EC%9D%B4%ED%81%AC%EB%A1%9C%EC%BB%A8%ED%8A%B8%EB%A1%A4%EB%9F%AC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namu.wiki/w/%ED%94%84%EB%A1%9C%EA%B7%B8%EB%9E%98%EB%B0%8D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컴퓨터가 </a:t>
            </a:r>
            <a:r>
              <a:rPr lang="ko-KR" altLang="en-US" dirty="0" err="1"/>
              <a:t>뭔지</a:t>
            </a:r>
            <a:r>
              <a:rPr lang="ko-KR" altLang="en-US" dirty="0"/>
              <a:t> 정의를 내릴 수 있나요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컴퓨터가 </a:t>
            </a:r>
            <a:r>
              <a:rPr lang="ko-KR" altLang="en-US" dirty="0" err="1"/>
              <a:t>하는일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우리는 앞으로 컴퓨터에 대해서 배울 것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987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 이렇게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아까 설명 특수목적으로 사용가능 </a:t>
            </a:r>
            <a:r>
              <a:rPr lang="ko-KR" altLang="en-US" dirty="0" err="1"/>
              <a:t>해야하기</a:t>
            </a:r>
            <a:r>
              <a:rPr lang="ko-KR" altLang="en-US" dirty="0"/>
              <a:t> 때문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521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u="none" strike="noStrike" dirty="0" err="1">
                <a:effectLst/>
                <a:latin typeface="Pretendard JP"/>
                <a:hlinkClick r:id="rId3" tooltip="마이크로컨트롤러"/>
              </a:rPr>
              <a:t>아까랑</a:t>
            </a:r>
            <a:r>
              <a:rPr lang="ko-KR" altLang="en-US" b="0" i="0" u="none" strike="noStrike" dirty="0">
                <a:effectLst/>
                <a:latin typeface="Pretendard JP"/>
                <a:hlinkClick r:id="rId3" tooltip="마이크로컨트롤러"/>
              </a:rPr>
              <a:t> 비슷하지 않나</a:t>
            </a:r>
            <a:r>
              <a:rPr lang="en-US" altLang="ko-KR" b="0" i="0" u="none" strike="noStrike" dirty="0">
                <a:effectLst/>
                <a:latin typeface="Pretendard JP"/>
                <a:hlinkClick r:id="rId3" tooltip="마이크로컨트롤러"/>
              </a:rPr>
              <a:t>?</a:t>
            </a:r>
          </a:p>
          <a:p>
            <a:r>
              <a:rPr lang="ko-KR" altLang="en-US" b="0" i="0" u="none" strike="noStrike" dirty="0">
                <a:effectLst/>
                <a:latin typeface="Pretendard JP"/>
                <a:hlinkClick r:id="rId3" tooltip="마이크로컨트롤러"/>
              </a:rPr>
              <a:t>맞습니다</a:t>
            </a:r>
            <a:r>
              <a:rPr lang="en-US" altLang="ko-KR" b="0" i="0" u="none" strike="noStrike" dirty="0">
                <a:effectLst/>
                <a:latin typeface="Pretendard JP"/>
                <a:hlinkClick r:id="rId3" tooltip="마이크로컨트롤러"/>
              </a:rPr>
              <a:t>…</a:t>
            </a:r>
            <a:r>
              <a:rPr lang="ko-KR" altLang="en-US" b="0" i="0" u="none" strike="noStrike" dirty="0" err="1">
                <a:effectLst/>
                <a:latin typeface="Pretendard JP"/>
                <a:hlinkClick r:id="rId3" tooltip="마이크로컨트롤러"/>
              </a:rPr>
              <a:t>아두이노는</a:t>
            </a:r>
            <a:r>
              <a:rPr lang="ko-KR" altLang="en-US" b="0" i="0" u="none" strike="noStrike" dirty="0">
                <a:effectLst/>
                <a:latin typeface="Pretendard JP"/>
                <a:hlinkClick r:id="rId3" tooltip="마이크로컨트롤러"/>
              </a:rPr>
              <a:t> 임베디드 시스템의 한가지 예 입니다</a:t>
            </a:r>
            <a:endParaRPr lang="en-US" altLang="ko-KR" b="0" i="0" u="none" strike="noStrike" dirty="0">
              <a:effectLst/>
              <a:latin typeface="Pretendard JP"/>
              <a:hlinkClick r:id="rId3" tooltip="마이크로컨트롤러"/>
            </a:endParaRPr>
          </a:p>
          <a:p>
            <a:r>
              <a:rPr lang="en-US" altLang="ko-KR" b="0" i="0" u="none" strike="noStrike" dirty="0">
                <a:effectLst/>
                <a:latin typeface="Pretendard JP"/>
                <a:hlinkClick r:id="rId3" tooltip="마이크로컨트롤러"/>
              </a:rPr>
              <a:t>MCU</a:t>
            </a:r>
            <a:r>
              <a:rPr lang="ko-KR" altLang="en-US" b="0" i="0" u="none" strike="noStrike" dirty="0">
                <a:effectLst/>
                <a:latin typeface="Pretendard JP"/>
                <a:hlinkClick r:id="rId3" tooltip="마이크로컨트롤러"/>
              </a:rPr>
              <a:t>가 </a:t>
            </a:r>
            <a:r>
              <a:rPr lang="ko-KR" altLang="en-US" b="0" i="0" u="none" strike="noStrike" dirty="0" err="1">
                <a:effectLst/>
                <a:latin typeface="Pretendard JP"/>
                <a:hlinkClick r:id="rId3" tooltip="마이크로컨트롤러"/>
              </a:rPr>
              <a:t>어떤부분일까요</a:t>
            </a:r>
            <a:endParaRPr lang="en-US" altLang="ko-KR" b="0" i="0" u="none" strike="noStrike" dirty="0">
              <a:effectLst/>
              <a:latin typeface="Pretendard JP"/>
              <a:hlinkClick r:id="rId3" tooltip="마이크로컨트롤러"/>
            </a:endParaRPr>
          </a:p>
          <a:p>
            <a:r>
              <a:rPr lang="ko-KR" altLang="en-US" b="0" i="0" u="none" strike="noStrike" dirty="0">
                <a:effectLst/>
                <a:latin typeface="Pretendard JP"/>
                <a:hlinkClick r:id="rId3" tooltip="마이크로컨트롤러"/>
              </a:rPr>
              <a:t>지금은 잘 안보이겠지만 눈에 익음 </a:t>
            </a:r>
            <a:endParaRPr lang="en-US" altLang="ko-KR" b="0" i="0" u="none" strike="noStrike" dirty="0">
              <a:effectLst/>
              <a:latin typeface="Pretendard JP"/>
              <a:hlinkClick r:id="rId3" tooltip="마이크로컨트롤러"/>
            </a:endParaRPr>
          </a:p>
          <a:p>
            <a:r>
              <a:rPr lang="ko-KR" altLang="en-US" b="0" i="0" u="none" strike="noStrike" dirty="0">
                <a:effectLst/>
                <a:latin typeface="Pretendard JP"/>
                <a:hlinkClick r:id="rId3" tooltip="마이크로컨트롤러"/>
              </a:rPr>
              <a:t>이과정이 </a:t>
            </a:r>
            <a:r>
              <a:rPr lang="ko-KR" altLang="en-US" b="0" i="0" u="none" strike="noStrike" dirty="0" err="1">
                <a:effectLst/>
                <a:latin typeface="Pretendard JP"/>
                <a:hlinkClick r:id="rId3" tooltip="마이크로컨트롤러"/>
              </a:rPr>
              <a:t>끝날때는</a:t>
            </a:r>
            <a:r>
              <a:rPr lang="ko-KR" altLang="en-US" b="0" i="0" u="none" strike="noStrike" dirty="0">
                <a:effectLst/>
                <a:latin typeface="Pretendard JP"/>
                <a:hlinkClick r:id="rId3" tooltip="마이크로컨트롤러"/>
              </a:rPr>
              <a:t> 뭐가 </a:t>
            </a:r>
            <a:r>
              <a:rPr lang="ko-KR" altLang="en-US" b="0" i="0" u="none" strike="noStrike" dirty="0" err="1">
                <a:effectLst/>
                <a:latin typeface="Pretendard JP"/>
                <a:hlinkClick r:id="rId3" tooltip="마이크로컨트롤러"/>
              </a:rPr>
              <a:t>뭔지</a:t>
            </a:r>
            <a:r>
              <a:rPr lang="ko-KR" altLang="en-US" b="0" i="0" u="none" strike="noStrike" dirty="0">
                <a:effectLst/>
                <a:latin typeface="Pretendard JP"/>
                <a:hlinkClick r:id="rId3" tooltip="마이크로컨트롤러"/>
              </a:rPr>
              <a:t> </a:t>
            </a:r>
            <a:r>
              <a:rPr lang="ko-KR" altLang="en-US" b="0" i="0" u="none" strike="noStrike" dirty="0" err="1">
                <a:effectLst/>
                <a:latin typeface="Pretendard JP"/>
                <a:hlinkClick r:id="rId3" tooltip="마이크로컨트롤러"/>
              </a:rPr>
              <a:t>알수</a:t>
            </a:r>
            <a:r>
              <a:rPr lang="ko-KR" altLang="en-US" b="0" i="0" u="none" strike="noStrike" dirty="0">
                <a:effectLst/>
                <a:latin typeface="Pretendard JP"/>
                <a:hlinkClick r:id="rId3" tooltip="마이크로컨트롤러"/>
              </a:rPr>
              <a:t> </a:t>
            </a:r>
            <a:r>
              <a:rPr lang="ko-KR" altLang="en-US" b="0" i="0" u="none" strike="noStrike" dirty="0" err="1">
                <a:effectLst/>
                <a:latin typeface="Pretendard JP"/>
                <a:hlinkClick r:id="rId3" tooltip="마이크로컨트롤러"/>
              </a:rPr>
              <a:t>있읅섭니다</a:t>
            </a:r>
            <a:endParaRPr lang="en-US" altLang="ko-KR" b="0" i="0" u="none" strike="noStrike" dirty="0">
              <a:effectLst/>
              <a:latin typeface="Pretendard JP"/>
              <a:hlinkClick r:id="rId3" tooltip="마이크로컨트롤러"/>
            </a:endParaRPr>
          </a:p>
          <a:p>
            <a:endParaRPr lang="en-US" altLang="ko-KR" b="0" i="0" u="none" strike="noStrike" dirty="0">
              <a:effectLst/>
              <a:latin typeface="Pretendard JP"/>
              <a:hlinkClick r:id="rId3" tooltip="마이크로컨트롤러"/>
            </a:endParaRPr>
          </a:p>
          <a:p>
            <a:r>
              <a:rPr lang="ko-KR" altLang="en-US" b="0" i="0" u="none" strike="noStrike" dirty="0">
                <a:effectLst/>
                <a:latin typeface="Pretendard JP"/>
                <a:hlinkClick r:id="rId3" tooltip="마이크로컨트롤러"/>
              </a:rPr>
              <a:t>간단한 초소형 컴퓨터 기판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Pretendard JP"/>
              </a:rPr>
              <a:t>에 이런저런 기능을 할 수 있도록 </a:t>
            </a:r>
            <a:r>
              <a:rPr lang="ko-KR" altLang="en-US" b="0" i="0" u="none" strike="noStrike" dirty="0">
                <a:effectLst/>
                <a:latin typeface="Pretendard JP"/>
                <a:hlinkClick r:id="rId4" tooltip="프로그래밍"/>
              </a:rPr>
              <a:t>프로그래밍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Pretendard JP"/>
              </a:rPr>
              <a:t>을 하여 다양한 기계나 작업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Pretendard JP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Pretendard JP"/>
              </a:rPr>
              <a:t>작품에 써먹는 경우가 많은데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Pretendard JP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Pretendard JP"/>
              </a:rPr>
              <a:t>그</a:t>
            </a:r>
            <a:endParaRPr lang="en-US" altLang="ko-KR" b="0" i="0" dirty="0">
              <a:solidFill>
                <a:srgbClr val="212529"/>
              </a:solidFill>
              <a:effectLst/>
              <a:latin typeface="Pretendard JP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Pretendard JP"/>
              </a:rPr>
              <a:t>것들 중에서도 교육에 특화되어 특히 더 쉬운 사용법을 제공함</a:t>
            </a:r>
            <a:endParaRPr lang="en-US" altLang="ko-KR" b="0" i="0" dirty="0">
              <a:solidFill>
                <a:srgbClr val="212529"/>
              </a:solidFill>
              <a:effectLst/>
              <a:latin typeface="Pretendard JP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Pretendard JP"/>
              </a:rPr>
              <a:t>라이브러리가 풍부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Pretendard JP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Pretendard JP"/>
              </a:rPr>
              <a:t>여러 프로젝트 예제 가 많음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1036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홈페이지에 들어가서 어떤 종류들이 있는지 체크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2178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ECC16-58B5-1894-0A92-D311FDE63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4DC1715-713D-F4BB-695B-ABB869ABEE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DC76DEE-331F-27DB-F6CF-435EA184F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C07922-3549-660D-064C-F594E2D97B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3659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 err="1"/>
              <a:t>아두이노를</a:t>
            </a:r>
            <a:r>
              <a:rPr lang="ko-KR" altLang="en-US" dirty="0"/>
              <a:t> 어떻게 사용을 하나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우리가 컴퓨터를 사용하기 위해서는 필수 적으로 모니터가 필요하고</a:t>
            </a:r>
            <a:r>
              <a:rPr lang="en-US" altLang="ko-KR" dirty="0"/>
              <a:t>, </a:t>
            </a:r>
            <a:r>
              <a:rPr lang="ko-KR" altLang="en-US" dirty="0"/>
              <a:t>키보드</a:t>
            </a:r>
            <a:r>
              <a:rPr lang="en-US" altLang="ko-KR" dirty="0"/>
              <a:t>, </a:t>
            </a:r>
            <a:r>
              <a:rPr lang="ko-KR" altLang="en-US" dirty="0"/>
              <a:t>마우스 등등 기타 주변 장치가 필수다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주변 장치가 없어도 전원 버튼을 누르면 컴퓨터는 작동을 한다</a:t>
            </a:r>
            <a:r>
              <a:rPr lang="en-US" altLang="ko-KR" dirty="0"/>
              <a:t>;;</a:t>
            </a:r>
          </a:p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561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mcu</a:t>
            </a:r>
            <a:r>
              <a:rPr lang="ko-KR" altLang="en-US" dirty="0"/>
              <a:t>도 아까 설명했던 것 처럼 매우 작은 하나의 컴퓨터다 전원을 넣으면 클럭이 동작하고 </a:t>
            </a:r>
            <a:r>
              <a:rPr lang="en-US" altLang="ko-KR" dirty="0" err="1"/>
              <a:t>mcu</a:t>
            </a:r>
            <a:r>
              <a:rPr lang="ko-KR" altLang="en-US" dirty="0"/>
              <a:t>는 동작한다 하지만 이런 상황은 아무 쓸모가 없다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en-US" altLang="ko-KR" dirty="0" err="1"/>
              <a:t>mcu</a:t>
            </a:r>
            <a:r>
              <a:rPr lang="ko-KR" altLang="en-US" dirty="0"/>
              <a:t>도 컴퓨터와 같이 주변장치와 함께 쓰이는데 보통 센서</a:t>
            </a:r>
            <a:r>
              <a:rPr lang="en-US" altLang="ko-KR" dirty="0"/>
              <a:t>, </a:t>
            </a:r>
            <a:r>
              <a:rPr lang="ko-KR" altLang="en-US" dirty="0" err="1"/>
              <a:t>통신모듈</a:t>
            </a:r>
            <a:r>
              <a:rPr lang="en-US" altLang="ko-KR" dirty="0"/>
              <a:t>,</a:t>
            </a:r>
            <a:r>
              <a:rPr lang="ko-KR" altLang="en-US" dirty="0"/>
              <a:t> 스위치 등과 </a:t>
            </a:r>
            <a:r>
              <a:rPr lang="ko-KR" altLang="en-US" dirty="0" err="1"/>
              <a:t>함꼐</a:t>
            </a:r>
            <a:r>
              <a:rPr lang="ko-KR" altLang="en-US" dirty="0"/>
              <a:t> 쓰인다</a:t>
            </a:r>
            <a:r>
              <a:rPr lang="en-US" altLang="ko-KR" dirty="0"/>
              <a:t>;;</a:t>
            </a:r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아까 예시</a:t>
            </a:r>
            <a:r>
              <a:rPr lang="en-US" altLang="ko-KR" dirty="0"/>
              <a:t> </a:t>
            </a:r>
            <a:r>
              <a:rPr lang="ko-KR" altLang="en-US" dirty="0"/>
              <a:t>선풍기를 만들려면 </a:t>
            </a:r>
            <a:r>
              <a:rPr lang="ko-KR" altLang="en-US" dirty="0" err="1"/>
              <a:t>아두이노에</a:t>
            </a:r>
            <a:r>
              <a:rPr lang="ko-KR" altLang="en-US" dirty="0"/>
              <a:t> 모터와 </a:t>
            </a:r>
            <a:r>
              <a:rPr lang="ko-KR" altLang="en-US" dirty="0" err="1"/>
              <a:t>온습도</a:t>
            </a:r>
            <a:r>
              <a:rPr lang="ko-KR" altLang="en-US" dirty="0"/>
              <a:t> 센서</a:t>
            </a:r>
            <a:r>
              <a:rPr lang="en-US" altLang="ko-KR" dirty="0"/>
              <a:t>, </a:t>
            </a:r>
            <a:r>
              <a:rPr lang="ko-KR" altLang="en-US" dirty="0"/>
              <a:t>배터리를 연결해서 사용하면 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4624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여러분들이 집에 </a:t>
            </a:r>
            <a:r>
              <a:rPr lang="ko-KR" altLang="en-US" dirty="0" err="1"/>
              <a:t>들어갈때</a:t>
            </a:r>
            <a:r>
              <a:rPr lang="ko-KR" altLang="en-US" dirty="0"/>
              <a:t> 자동으로 불이 켜지는 장치를 만들고 싶다 어떻게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네</a:t>
            </a:r>
            <a:r>
              <a:rPr lang="en-US" altLang="ko-KR" dirty="0"/>
              <a:t>, </a:t>
            </a:r>
            <a:r>
              <a:rPr lang="ko-KR" altLang="en-US" dirty="0"/>
              <a:t>타이머 이용 </a:t>
            </a:r>
            <a:endParaRPr lang="en-US" altLang="ko-KR" dirty="0"/>
          </a:p>
          <a:p>
            <a:r>
              <a:rPr lang="ko-KR" altLang="en-US" dirty="0"/>
              <a:t>컴퓨터를 </a:t>
            </a:r>
            <a:r>
              <a:rPr lang="ko-KR" altLang="en-US" dirty="0" err="1"/>
              <a:t>쓰는건</a:t>
            </a:r>
            <a:r>
              <a:rPr lang="ko-KR" altLang="en-US" dirty="0"/>
              <a:t> 과하다</a:t>
            </a:r>
            <a:r>
              <a:rPr lang="en-US" altLang="ko-KR" dirty="0"/>
              <a:t>…</a:t>
            </a:r>
          </a:p>
          <a:p>
            <a:r>
              <a:rPr lang="ko-KR" altLang="en-US" dirty="0"/>
              <a:t>그럼 </a:t>
            </a:r>
            <a:r>
              <a:rPr lang="en-US" altLang="ko-KR" dirty="0"/>
              <a:t>10</a:t>
            </a:r>
            <a:r>
              <a:rPr lang="ko-KR" altLang="en-US" dirty="0" err="1"/>
              <a:t>초동안</a:t>
            </a:r>
            <a:r>
              <a:rPr lang="ko-KR" altLang="en-US" dirty="0"/>
              <a:t> 켜졌다가 꺼지는 장치는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이때 </a:t>
            </a:r>
            <a:r>
              <a:rPr lang="ko-KR" altLang="en-US" dirty="0" err="1"/>
              <a:t>아두이노가</a:t>
            </a:r>
            <a:r>
              <a:rPr lang="ko-KR" altLang="en-US" dirty="0"/>
              <a:t> 쓰인다</a:t>
            </a:r>
            <a:r>
              <a:rPr lang="en-US" altLang="ko-KR" dirty="0"/>
              <a:t>….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8603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출석 </a:t>
            </a:r>
            <a:r>
              <a:rPr lang="ko-KR" altLang="en-US" dirty="0" err="1"/>
              <a:t>비콘</a:t>
            </a:r>
            <a:r>
              <a:rPr lang="ko-KR" altLang="en-US" dirty="0"/>
              <a:t>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216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아두이노에서</a:t>
            </a:r>
            <a:r>
              <a:rPr lang="ko-KR" altLang="en-US" dirty="0"/>
              <a:t> 쓰이는 </a:t>
            </a:r>
            <a:r>
              <a:rPr lang="en-US" altLang="ko-KR" dirty="0" err="1"/>
              <a:t>avr</a:t>
            </a:r>
            <a:r>
              <a:rPr lang="en-US" altLang="ko-KR" dirty="0"/>
              <a:t>, arm </a:t>
            </a:r>
            <a:r>
              <a:rPr lang="ko-KR" altLang="en-US" dirty="0"/>
              <a:t>등은 그 자체로도 충분한 성능을 내지만 산업용</a:t>
            </a:r>
            <a:r>
              <a:rPr lang="en-US" altLang="ko-KR" dirty="0"/>
              <a:t>, </a:t>
            </a:r>
            <a:r>
              <a:rPr lang="ko-KR" altLang="en-US" dirty="0"/>
              <a:t>자동차용</a:t>
            </a:r>
            <a:r>
              <a:rPr lang="en-US" altLang="ko-KR" dirty="0"/>
              <a:t>, </a:t>
            </a:r>
            <a:r>
              <a:rPr lang="ko-KR" altLang="en-US" dirty="0"/>
              <a:t>군사용 등으로 </a:t>
            </a:r>
            <a:r>
              <a:rPr lang="ko-KR" altLang="en-US" dirty="0" err="1"/>
              <a:t>사용할수</a:t>
            </a:r>
            <a:r>
              <a:rPr lang="ko-KR" altLang="en-US" dirty="0"/>
              <a:t> 있는 상위버전이 존재함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0032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01D2F-121D-DD24-2855-9ACE9F98A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7523B5-1858-6847-03A1-48E13D9747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AEF9575-0A27-1F68-726C-A81313E5B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MCU(Micro control unit)</a:t>
            </a:r>
            <a:r>
              <a:rPr lang="ko-KR" altLang="en-US" dirty="0"/>
              <a:t>의 약자</a:t>
            </a:r>
            <a:r>
              <a:rPr lang="en-US" altLang="ko-KR" dirty="0"/>
              <a:t>,</a:t>
            </a:r>
            <a:r>
              <a:rPr lang="ko-KR" altLang="en-US" dirty="0"/>
              <a:t> 컴퓨터 메인보드의 모든 기능이 담긴 하나의 조그만 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우리가 배울 </a:t>
            </a:r>
            <a:r>
              <a:rPr lang="ko-KR" altLang="en-US" dirty="0" err="1"/>
              <a:t>아두이노가</a:t>
            </a:r>
            <a:r>
              <a:rPr lang="ko-KR" altLang="en-US" dirty="0"/>
              <a:t> </a:t>
            </a:r>
            <a:r>
              <a:rPr lang="en-US" altLang="ko-KR" dirty="0" err="1"/>
              <a:t>mcu</a:t>
            </a:r>
            <a:r>
              <a:rPr lang="ko-KR" altLang="en-US" dirty="0"/>
              <a:t>이냐</a:t>
            </a:r>
            <a:r>
              <a:rPr lang="en-US" altLang="ko-KR" dirty="0"/>
              <a:t>? </a:t>
            </a:r>
            <a:r>
              <a:rPr lang="ko-KR" altLang="en-US" dirty="0"/>
              <a:t>아니다</a:t>
            </a:r>
            <a:r>
              <a:rPr lang="en-US" altLang="ko-KR" dirty="0"/>
              <a:t>, </a:t>
            </a:r>
            <a:r>
              <a:rPr lang="ko-KR" altLang="en-US" dirty="0" err="1"/>
              <a:t>아두이노는</a:t>
            </a:r>
            <a:r>
              <a:rPr lang="ko-KR" altLang="en-US" dirty="0"/>
              <a:t> </a:t>
            </a:r>
            <a:r>
              <a:rPr lang="en-US" altLang="ko-KR" dirty="0" err="1"/>
              <a:t>mcu</a:t>
            </a:r>
            <a:r>
              <a:rPr lang="ko-KR" altLang="en-US" dirty="0"/>
              <a:t>와 부가회로를 포함한 전자기판이다</a:t>
            </a:r>
            <a:r>
              <a:rPr lang="en-US" altLang="ko-KR" dirty="0"/>
              <a:t>. </a:t>
            </a:r>
            <a:r>
              <a:rPr lang="ko-KR" altLang="en-US" dirty="0"/>
              <a:t>여기에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부트로더라는</a:t>
            </a:r>
            <a:r>
              <a:rPr lang="ko-KR" altLang="en-US" dirty="0"/>
              <a:t> 특별한 프로그램이 적재된 보드를 </a:t>
            </a:r>
            <a:r>
              <a:rPr lang="ko-KR" altLang="en-US" dirty="0" err="1"/>
              <a:t>아두이노라고</a:t>
            </a:r>
            <a:r>
              <a:rPr lang="ko-KR" altLang="en-US" dirty="0"/>
              <a:t> 칭한다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mcu</a:t>
            </a:r>
            <a:r>
              <a:rPr lang="ko-KR" altLang="en-US" dirty="0"/>
              <a:t>의 메모리 크기는 매우 제한적</a:t>
            </a:r>
            <a:r>
              <a:rPr lang="en-US" altLang="ko-KR" dirty="0"/>
              <a:t>, </a:t>
            </a:r>
            <a:r>
              <a:rPr lang="ko-KR" altLang="en-US" dirty="0" err="1"/>
              <a:t>아껴서야한다</a:t>
            </a:r>
            <a:r>
              <a:rPr lang="en-US" altLang="ko-KR" dirty="0"/>
              <a:t>. </a:t>
            </a:r>
            <a:r>
              <a:rPr lang="ko-KR" altLang="en-US" dirty="0"/>
              <a:t>자료형의 선언을 타이트하게 </a:t>
            </a:r>
            <a:r>
              <a:rPr lang="ko-KR" altLang="en-US" dirty="0" err="1"/>
              <a:t>해야한다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예를 들면</a:t>
            </a:r>
            <a:r>
              <a:rPr lang="en-US" altLang="ko-KR" dirty="0"/>
              <a:t>, </a:t>
            </a:r>
            <a:r>
              <a:rPr lang="ko-KR" altLang="en-US" dirty="0"/>
              <a:t>우리가 사용하게 될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우노</a:t>
            </a:r>
            <a:r>
              <a:rPr lang="en-US" altLang="ko-KR" dirty="0"/>
              <a:t> </a:t>
            </a:r>
            <a:r>
              <a:rPr lang="ko-KR" altLang="en-US" dirty="0"/>
              <a:t>보드의 메인 칩인 </a:t>
            </a:r>
            <a:r>
              <a:rPr lang="en-US" altLang="ko-KR" dirty="0"/>
              <a:t>ATmege328p</a:t>
            </a:r>
            <a:r>
              <a:rPr lang="ko-KR" altLang="en-US" dirty="0"/>
              <a:t>의 플래쉬 메모리 크기는 </a:t>
            </a:r>
            <a:r>
              <a:rPr lang="en-US" altLang="ko-KR" dirty="0"/>
              <a:t>32</a:t>
            </a:r>
            <a:r>
              <a:rPr lang="ko-KR" altLang="en-US" dirty="0"/>
              <a:t>킬로 바이트 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크기가 얼마나 </a:t>
            </a:r>
            <a:r>
              <a:rPr lang="ko-KR" altLang="en-US" dirty="0" err="1"/>
              <a:t>작은지</a:t>
            </a:r>
            <a:r>
              <a:rPr lang="ko-KR" altLang="en-US" dirty="0"/>
              <a:t> 느껴보기 위해 여러분들은 컴퓨터에서 아무 그림 파일을 클릭하여 크기를 확인하기 바란다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B904BA-15C6-B851-63C0-5340AD14C8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851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컴퓨터가 </a:t>
            </a:r>
            <a:r>
              <a:rPr lang="ko-KR" altLang="en-US" dirty="0" err="1"/>
              <a:t>뭔지</a:t>
            </a:r>
            <a:r>
              <a:rPr lang="ko-KR" altLang="en-US" dirty="0"/>
              <a:t> 정의를 내릴 수 있나요</a:t>
            </a:r>
            <a:endParaRPr lang="en-US" altLang="ko-KR" dirty="0"/>
          </a:p>
          <a:p>
            <a:r>
              <a:rPr lang="ko-KR" altLang="en-US" dirty="0"/>
              <a:t>우리는 앞으로 컴퓨터에 대해서 배울 것</a:t>
            </a:r>
            <a:endParaRPr lang="en-US" altLang="ko-KR" dirty="0"/>
          </a:p>
          <a:p>
            <a:r>
              <a:rPr lang="ko-KR" altLang="en-US" dirty="0"/>
              <a:t>컴퓨터는 </a:t>
            </a:r>
            <a:r>
              <a:rPr lang="ko-KR" altLang="en-US" dirty="0" err="1"/>
              <a:t>입력값을</a:t>
            </a:r>
            <a:r>
              <a:rPr lang="ko-KR" altLang="en-US" dirty="0"/>
              <a:t> 계산해서 출력해주는 장치</a:t>
            </a:r>
            <a:endParaRPr lang="en-US" altLang="ko-KR" dirty="0"/>
          </a:p>
          <a:p>
            <a:r>
              <a:rPr lang="ko-KR" altLang="en-US" dirty="0"/>
              <a:t>마우스</a:t>
            </a:r>
            <a:r>
              <a:rPr lang="en-US" altLang="ko-KR" dirty="0"/>
              <a:t>, </a:t>
            </a:r>
            <a:r>
              <a:rPr lang="ko-KR" altLang="en-US" dirty="0"/>
              <a:t>키보드 예시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5523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기부하라고 나오는데 </a:t>
            </a:r>
            <a:r>
              <a:rPr lang="en-US" altLang="ko-KR" dirty="0"/>
              <a:t>JUST DOWNLOAD </a:t>
            </a:r>
            <a:r>
              <a:rPr lang="ko-KR" altLang="en-US" dirty="0"/>
              <a:t>클릭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7906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일반적인 프로그램 설치 과정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0185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6E73A-5ADA-336A-CF14-5779878E8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192C35A-3F14-03E1-F7B9-121DC2662E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A112681-4BFE-51E7-ED68-8D32FC3AAC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A840F5-7099-39F2-06F6-EC5E64E264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8052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7151B-E101-D915-39FC-E11D33379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EDCFD0-E0EC-967C-A2BD-271371C2AF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30631B3-9843-4A8C-3E4C-F79C33954B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5295D2-B8CB-152D-EB3A-4DCDF12215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828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B918C-46F7-1C98-DAE7-91FC5CB0A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4F4C3BE-F65E-551C-C080-F759121BB3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0FCF9D5-597A-85CA-04D7-3402E65736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9C8296-30AA-D1AD-61D0-A9F604D33B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8038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4E2CF-961C-1260-8A02-445E595F5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7BC8FA6-A27F-78C8-6403-540A7489BC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D89AFE-C3A2-1246-7D6A-21D6869620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5108ED-FD59-2F80-832F-12B78ECEF0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9231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2782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교류 직류의 차이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교류는 전류가 시간에 따라서 진행하는 방향</a:t>
            </a:r>
            <a:r>
              <a:rPr lang="en-US" altLang="ko-KR" dirty="0"/>
              <a:t>(+, -)</a:t>
            </a:r>
            <a:r>
              <a:rPr lang="ko-KR" altLang="en-US" dirty="0"/>
              <a:t>이 달라지는 전기를 의미 하고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직류는 일정 전압을 유지하면서 전류가 흐르는 걸 전기를 뜻합니다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mcu</a:t>
            </a:r>
            <a:r>
              <a:rPr lang="ko-KR" altLang="en-US" dirty="0"/>
              <a:t>를 동작 시키기 위해선 우선 전원을 공급해줘야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전기에 대해서 알아보겠습니다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직류</a:t>
            </a:r>
            <a:r>
              <a:rPr lang="en-US" altLang="ko-KR" dirty="0"/>
              <a:t>, </a:t>
            </a:r>
            <a:r>
              <a:rPr lang="ko-KR" altLang="en-US" dirty="0"/>
              <a:t>교류</a:t>
            </a:r>
            <a:r>
              <a:rPr lang="en-US" altLang="ko-KR" dirty="0"/>
              <a:t>, </a:t>
            </a:r>
            <a:r>
              <a:rPr lang="ko-KR" altLang="en-US" dirty="0"/>
              <a:t>차이 아시는 분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간단하게는 직류는 전기가 흐르는 방향이 일정</a:t>
            </a:r>
            <a:r>
              <a:rPr lang="en-US" altLang="ko-KR" dirty="0"/>
              <a:t> + =&gt; -</a:t>
            </a:r>
          </a:p>
          <a:p>
            <a:endParaRPr lang="en-US" altLang="ko-KR" dirty="0"/>
          </a:p>
          <a:p>
            <a:r>
              <a:rPr lang="ko-KR" altLang="en-US" dirty="0"/>
              <a:t>교류는 전기가 흐르는 방향이 시간에 따라 변함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간단하게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+, - </a:t>
            </a:r>
            <a:r>
              <a:rPr lang="ko-KR" altLang="en-US" dirty="0"/>
              <a:t>가 있으면 직류</a:t>
            </a:r>
            <a:r>
              <a:rPr lang="en-US" altLang="ko-KR" dirty="0"/>
              <a:t>, </a:t>
            </a:r>
            <a:r>
              <a:rPr lang="ko-KR" altLang="en-US" dirty="0"/>
              <a:t>없으면 교류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건전지 넣을 때 어때요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콘센트 꽂을 때 </a:t>
            </a:r>
            <a:r>
              <a:rPr lang="ko-KR" altLang="en-US" dirty="0" err="1"/>
              <a:t>돼지코</a:t>
            </a:r>
            <a:r>
              <a:rPr lang="ko-KR" altLang="en-US" dirty="0"/>
              <a:t> 방향 보고 꽂나요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맞습니다 건전지는 </a:t>
            </a:r>
            <a:r>
              <a:rPr lang="ko-KR" altLang="en-US" dirty="0" err="1"/>
              <a:t>직류고</a:t>
            </a:r>
            <a:r>
              <a:rPr lang="en-US" altLang="ko-KR" dirty="0"/>
              <a:t>, </a:t>
            </a:r>
            <a:r>
              <a:rPr lang="ko-KR" altLang="en-US" dirty="0"/>
              <a:t>콘센트는 교류 입니다</a:t>
            </a:r>
          </a:p>
          <a:p>
            <a:endParaRPr lang="en-US" altLang="ko-KR" dirty="0"/>
          </a:p>
          <a:p>
            <a:r>
              <a:rPr lang="ko-KR" altLang="en-US" dirty="0"/>
              <a:t>그럼 어떤 차이</a:t>
            </a:r>
            <a:r>
              <a:rPr lang="en-US" altLang="ko-KR" dirty="0"/>
              <a:t>?  </a:t>
            </a:r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질문 들어오면 대답</a:t>
            </a:r>
            <a:r>
              <a:rPr lang="en-US" altLang="ko-KR" dirty="0"/>
              <a:t>, </a:t>
            </a:r>
            <a:r>
              <a:rPr lang="ko-KR" altLang="en-US" dirty="0"/>
              <a:t>발전기 부터 </a:t>
            </a:r>
            <a:r>
              <a:rPr lang="en-US" altLang="ko-KR" dirty="0"/>
              <a:t>*</a:t>
            </a:r>
          </a:p>
          <a:p>
            <a:endParaRPr lang="en-US" altLang="ko-KR" dirty="0"/>
          </a:p>
          <a:p>
            <a:r>
              <a:rPr lang="ko-KR" altLang="en-US" dirty="0"/>
              <a:t>발전기 회전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5742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74639-667A-CE0A-9165-653C574FF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A105230-A653-CE01-BFE8-5A0DA2591E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0011B0-A0C8-0D58-A74D-2D405B96A1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아두이노도</a:t>
            </a:r>
            <a:r>
              <a:rPr lang="ko-KR" altLang="en-US" dirty="0"/>
              <a:t> 전자장치 전기를 사용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우리가 사용하는 </a:t>
            </a:r>
            <a:r>
              <a:rPr lang="ko-KR" altLang="en-US" dirty="0" err="1"/>
              <a:t>아두이노는</a:t>
            </a:r>
            <a:r>
              <a:rPr lang="ko-KR" altLang="en-US" dirty="0"/>
              <a:t> 전원으로 직류를 사용합니다 그냥 직류만 </a:t>
            </a:r>
            <a:r>
              <a:rPr lang="ko-KR" altLang="en-US" dirty="0" err="1"/>
              <a:t>사용하는게</a:t>
            </a:r>
            <a:r>
              <a:rPr lang="ko-KR" altLang="en-US" dirty="0"/>
              <a:t> 아니라 </a:t>
            </a:r>
            <a:r>
              <a:rPr lang="en-US" altLang="ko-KR" dirty="0"/>
              <a:t>3.3~5v </a:t>
            </a:r>
            <a:r>
              <a:rPr lang="ko-KR" altLang="en-US" dirty="0"/>
              <a:t>사이의 전압을 </a:t>
            </a:r>
            <a:r>
              <a:rPr lang="en-US" altLang="ko-KR" dirty="0"/>
              <a:t>1</a:t>
            </a:r>
            <a:r>
              <a:rPr lang="ko-KR" altLang="en-US" dirty="0"/>
              <a:t>로 인식하는 전원을 사용합니다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 </a:t>
            </a:r>
            <a:r>
              <a:rPr lang="ko-KR" altLang="en-US" dirty="0"/>
              <a:t>여기서 </a:t>
            </a:r>
            <a:r>
              <a:rPr lang="en-US" altLang="ko-KR" dirty="0"/>
              <a:t>1</a:t>
            </a:r>
            <a:r>
              <a:rPr lang="ko-KR" altLang="en-US" dirty="0"/>
              <a:t>이 전압이 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아날로그 설명</a:t>
            </a:r>
            <a:r>
              <a:rPr lang="en-US" altLang="ko-KR" dirty="0"/>
              <a:t>, </a:t>
            </a:r>
            <a:r>
              <a:rPr lang="ko-KR" altLang="en-US" dirty="0"/>
              <a:t>디지털은 큰 틀에서 아날로그의 한 종류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20CD93-039B-10D5-E40A-DC848FED82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5320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 err="1"/>
              <a:t>아두이노를</a:t>
            </a:r>
            <a:r>
              <a:rPr lang="ko-KR" altLang="en-US" dirty="0"/>
              <a:t> </a:t>
            </a:r>
            <a:r>
              <a:rPr lang="ko-KR" altLang="en-US" dirty="0" err="1"/>
              <a:t>사용할때</a:t>
            </a:r>
            <a:r>
              <a:rPr lang="ko-KR" altLang="en-US" dirty="0"/>
              <a:t> </a:t>
            </a:r>
            <a:r>
              <a:rPr lang="en-US" altLang="ko-KR" dirty="0"/>
              <a:t>MCU</a:t>
            </a:r>
            <a:r>
              <a:rPr lang="ko-KR" altLang="en-US" dirty="0"/>
              <a:t>로만 사용 불가 필수적으로 다른 외부장치</a:t>
            </a:r>
            <a:r>
              <a:rPr lang="en-US" altLang="ko-KR" dirty="0"/>
              <a:t>(</a:t>
            </a:r>
            <a:r>
              <a:rPr lang="ko-KR" altLang="en-US" dirty="0"/>
              <a:t>센서</a:t>
            </a:r>
            <a:r>
              <a:rPr lang="en-US" altLang="ko-KR" dirty="0"/>
              <a:t>, </a:t>
            </a:r>
            <a:r>
              <a:rPr lang="ko-KR" altLang="en-US" dirty="0"/>
              <a:t>모터</a:t>
            </a:r>
            <a:r>
              <a:rPr lang="en-US" altLang="ko-KR" dirty="0"/>
              <a:t>, LED</a:t>
            </a:r>
            <a:r>
              <a:rPr lang="ko-KR" altLang="en-US" dirty="0"/>
              <a:t> 등</a:t>
            </a:r>
            <a:r>
              <a:rPr lang="en-US" altLang="ko-KR" dirty="0"/>
              <a:t>)</a:t>
            </a:r>
            <a:r>
              <a:rPr lang="ko-KR" altLang="en-US" dirty="0"/>
              <a:t>과 같이 </a:t>
            </a:r>
            <a:r>
              <a:rPr lang="ko-KR" altLang="en-US" dirty="0" err="1"/>
              <a:t>사용될때</a:t>
            </a:r>
            <a:r>
              <a:rPr lang="ko-KR" altLang="en-US" dirty="0"/>
              <a:t> 회로를 구성하여야 하며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회로에는 수많은 부품들이 있지만 대표적으로 </a:t>
            </a:r>
            <a:r>
              <a:rPr lang="en-US" altLang="ko-KR" dirty="0"/>
              <a:t>3</a:t>
            </a:r>
            <a:r>
              <a:rPr lang="ko-KR" altLang="en-US" dirty="0"/>
              <a:t>대 수동소자 소개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저항은 전기가 흐르는 것을 방해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커패시터는</a:t>
            </a:r>
            <a:r>
              <a:rPr lang="ko-KR" altLang="en-US" dirty="0"/>
              <a:t> 전기를 저장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인턱터는</a:t>
            </a:r>
            <a:r>
              <a:rPr lang="ko-KR" altLang="en-US" dirty="0"/>
              <a:t> 자기장 효과</a:t>
            </a:r>
            <a:r>
              <a:rPr lang="en-US" altLang="ko-KR" dirty="0"/>
              <a:t> </a:t>
            </a:r>
            <a:r>
              <a:rPr lang="ko-KR" altLang="en-US" dirty="0"/>
              <a:t>로 기억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655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 </a:t>
            </a:r>
            <a:r>
              <a:rPr lang="ko-KR" altLang="en-US" dirty="0" err="1"/>
              <a:t>어떤게</a:t>
            </a:r>
            <a:r>
              <a:rPr lang="ko-KR" altLang="en-US" dirty="0"/>
              <a:t> 있을까요</a:t>
            </a:r>
            <a:r>
              <a:rPr lang="en-US" altLang="ko-KR" dirty="0"/>
              <a:t>?</a:t>
            </a:r>
          </a:p>
          <a:p>
            <a:r>
              <a:rPr lang="ko-KR" altLang="en-US" dirty="0" err="1"/>
              <a:t>아두이노는</a:t>
            </a:r>
            <a:r>
              <a:rPr lang="ko-KR" altLang="en-US" dirty="0"/>
              <a:t> 어디에 속할까요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8065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 회로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이 회로에서 전기가 어떻게 흐르고 저항이 </a:t>
            </a:r>
            <a:r>
              <a:rPr lang="ko-KR" altLang="en-US" dirty="0" err="1"/>
              <a:t>어떤역할을</a:t>
            </a:r>
            <a:r>
              <a:rPr lang="ko-KR" altLang="en-US" dirty="0"/>
              <a:t> 하는지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집합은 부분의 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특히 아무리 복잡한 회로도</a:t>
            </a:r>
            <a:r>
              <a:rPr lang="en-US" altLang="ko-KR" dirty="0"/>
              <a:t>, </a:t>
            </a:r>
            <a:r>
              <a:rPr lang="ko-KR" altLang="en-US" dirty="0"/>
              <a:t>다 소자</a:t>
            </a:r>
            <a:r>
              <a:rPr lang="en-US" altLang="ko-KR" dirty="0"/>
              <a:t>, </a:t>
            </a:r>
            <a:r>
              <a:rPr lang="ko-KR" altLang="en-US" dirty="0"/>
              <a:t>선</a:t>
            </a:r>
            <a:r>
              <a:rPr lang="en-US" altLang="ko-KR" dirty="0"/>
              <a:t>, </a:t>
            </a:r>
            <a:r>
              <a:rPr lang="ko-KR" altLang="en-US" dirty="0"/>
              <a:t>라벨로 구성되어 있음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4192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옴의 법칙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v=</a:t>
            </a:r>
            <a:r>
              <a:rPr lang="en-US" altLang="ko-KR" dirty="0" err="1"/>
              <a:t>ir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i</a:t>
            </a:r>
            <a:r>
              <a:rPr lang="en-US" altLang="ko-KR" dirty="0"/>
              <a:t>=v/r</a:t>
            </a:r>
          </a:p>
          <a:p>
            <a:endParaRPr lang="en-US" altLang="ko-KR" dirty="0"/>
          </a:p>
          <a:p>
            <a:r>
              <a:rPr lang="en-US" altLang="ko-KR" dirty="0"/>
              <a:t>r=v/I </a:t>
            </a:r>
            <a:r>
              <a:rPr lang="ko-KR" altLang="en-US" dirty="0"/>
              <a:t>를 직관적으로 설명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6872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저항은 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7740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322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소공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1487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6533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6961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실무에서 제일 많이 쓰이는 구성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1520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인덕터는 이정도</a:t>
            </a:r>
            <a:r>
              <a:rPr lang="en-US" altLang="ko-KR" dirty="0"/>
              <a:t>…</a:t>
            </a:r>
          </a:p>
          <a:p>
            <a:endParaRPr lang="en-US" altLang="ko-KR" dirty="0"/>
          </a:p>
          <a:p>
            <a:r>
              <a:rPr lang="ko-KR" altLang="en-US" dirty="0"/>
              <a:t>특정 주파수의 노이즈를 감소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8271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40C28"/>
                </a:solidFill>
                <a:effectLst/>
                <a:latin typeface="Arial" panose="020B0604020202020204" pitchFamily="34" charset="0"/>
              </a:rPr>
              <a:t>하나 이상의 논리적 </a:t>
            </a:r>
            <a:r>
              <a:rPr lang="ko-KR" altLang="en-US" b="0" i="0" dirty="0" err="1">
                <a:solidFill>
                  <a:srgbClr val="040C28"/>
                </a:solidFill>
                <a:effectLst/>
                <a:latin typeface="Arial" panose="020B0604020202020204" pitchFamily="34" charset="0"/>
              </a:rPr>
              <a:t>입력값에</a:t>
            </a:r>
            <a:r>
              <a:rPr lang="ko-KR" altLang="en-US" b="0" i="0" dirty="0">
                <a:solidFill>
                  <a:srgbClr val="040C28"/>
                </a:solidFill>
                <a:effectLst/>
                <a:latin typeface="Arial" panose="020B0604020202020204" pitchFamily="34" charset="0"/>
              </a:rPr>
              <a:t> 대해 논리 연산을 수행하여 하나의 논리적 </a:t>
            </a:r>
            <a:r>
              <a:rPr lang="ko-KR" altLang="en-US" b="0" i="0" dirty="0" err="1">
                <a:solidFill>
                  <a:srgbClr val="040C28"/>
                </a:solidFill>
                <a:effectLst/>
                <a:latin typeface="Arial" panose="020B0604020202020204" pitchFamily="34" charset="0"/>
              </a:rPr>
              <a:t>출력값을</a:t>
            </a:r>
            <a:r>
              <a:rPr lang="ko-KR" altLang="en-US" b="0" i="0" dirty="0">
                <a:solidFill>
                  <a:srgbClr val="040C28"/>
                </a:solidFill>
                <a:effectLst/>
                <a:latin typeface="Arial" panose="020B0604020202020204" pitchFamily="34" charset="0"/>
              </a:rPr>
              <a:t> 얻는 전자회로</a:t>
            </a:r>
            <a:endParaRPr lang="en-US" altLang="ko-KR" b="0" i="0" dirty="0">
              <a:solidFill>
                <a:srgbClr val="040C28"/>
              </a:solidFill>
              <a:effectLst/>
              <a:latin typeface="Arial" panose="020B0604020202020204" pitchFamily="34" charset="0"/>
            </a:endParaRPr>
          </a:p>
          <a:p>
            <a:r>
              <a:rPr lang="ko-KR" altLang="en-US" b="0" i="0" dirty="0">
                <a:solidFill>
                  <a:srgbClr val="040C28"/>
                </a:solidFill>
                <a:effectLst/>
                <a:latin typeface="Arial" panose="020B0604020202020204" pitchFamily="34" charset="0"/>
              </a:rPr>
              <a:t>컴퓨터는 </a:t>
            </a:r>
            <a:r>
              <a:rPr lang="en-US" altLang="ko-KR" b="0" i="0" dirty="0">
                <a:solidFill>
                  <a:srgbClr val="040C28"/>
                </a:solidFill>
                <a:effectLst/>
                <a:latin typeface="Arial" panose="020B0604020202020204" pitchFamily="34" charset="0"/>
              </a:rPr>
              <a:t>0, 1</a:t>
            </a:r>
            <a:r>
              <a:rPr lang="ko-KR" altLang="en-US" b="0" i="0" dirty="0">
                <a:solidFill>
                  <a:srgbClr val="040C28"/>
                </a:solidFill>
                <a:effectLst/>
                <a:latin typeface="Arial" panose="020B0604020202020204" pitchFamily="34" charset="0"/>
              </a:rPr>
              <a:t>을 다룬다고 했죠</a:t>
            </a:r>
            <a:r>
              <a:rPr lang="en-US" altLang="ko-KR" b="0" i="0" dirty="0">
                <a:solidFill>
                  <a:srgbClr val="040C28"/>
                </a:solidFill>
                <a:effectLst/>
                <a:latin typeface="Arial" panose="020B0604020202020204" pitchFamily="34" charset="0"/>
              </a:rPr>
              <a:t>? </a:t>
            </a:r>
            <a:r>
              <a:rPr lang="ko-KR" altLang="en-US" b="0" i="0" dirty="0">
                <a:solidFill>
                  <a:srgbClr val="040C28"/>
                </a:solidFill>
                <a:effectLst/>
                <a:latin typeface="Arial" panose="020B0604020202020204" pitchFamily="34" charset="0"/>
              </a:rPr>
              <a:t>여기에 </a:t>
            </a:r>
            <a:r>
              <a:rPr lang="ko-KR" altLang="en-US" b="0" i="0" dirty="0" err="1">
                <a:solidFill>
                  <a:srgbClr val="040C28"/>
                </a:solidFill>
                <a:effectLst/>
                <a:latin typeface="Arial" panose="020B0604020202020204" pitchFamily="34" charset="0"/>
              </a:rPr>
              <a:t>들어가는게</a:t>
            </a:r>
            <a:r>
              <a:rPr lang="ko-KR" altLang="en-US" b="0" i="0" dirty="0">
                <a:solidFill>
                  <a:srgbClr val="040C28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b="0" i="0" dirty="0">
                <a:solidFill>
                  <a:srgbClr val="040C28"/>
                </a:solidFill>
                <a:effectLst/>
                <a:latin typeface="Arial" panose="020B0604020202020204" pitchFamily="34" charset="0"/>
              </a:rPr>
              <a:t>0 </a:t>
            </a:r>
            <a:r>
              <a:rPr lang="ko-KR" altLang="en-US" b="0" i="0" dirty="0">
                <a:solidFill>
                  <a:srgbClr val="040C28"/>
                </a:solidFill>
                <a:effectLst/>
                <a:latin typeface="Arial" panose="020B0604020202020204" pitchFamily="34" charset="0"/>
              </a:rPr>
              <a:t>또는 </a:t>
            </a:r>
            <a:r>
              <a:rPr lang="en-US" altLang="ko-KR" b="0" i="0" dirty="0">
                <a:solidFill>
                  <a:srgbClr val="040C28"/>
                </a:solidFill>
                <a:effectLst/>
                <a:latin typeface="Arial" panose="020B0604020202020204" pitchFamily="34" charset="0"/>
              </a:rPr>
              <a:t>1 </a:t>
            </a:r>
            <a:r>
              <a:rPr lang="ko-KR" altLang="en-US" b="0" i="0" dirty="0">
                <a:solidFill>
                  <a:srgbClr val="040C28"/>
                </a:solidFill>
                <a:effectLst/>
                <a:latin typeface="Arial" panose="020B0604020202020204" pitchFamily="34" charset="0"/>
              </a:rPr>
              <a:t>입니다</a:t>
            </a:r>
            <a:r>
              <a:rPr lang="en-US" altLang="ko-KR" b="0" i="0" dirty="0">
                <a:solidFill>
                  <a:srgbClr val="040C28"/>
                </a:solidFill>
                <a:effectLst/>
                <a:latin typeface="Arial" panose="020B0604020202020204" pitchFamily="34" charset="0"/>
              </a:rPr>
              <a:t>;;;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992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292A2D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신재생에너지 </a:t>
            </a:r>
            <a:r>
              <a:rPr lang="en-US" altLang="ko-KR" b="0" i="0" dirty="0">
                <a:solidFill>
                  <a:srgbClr val="292A2D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IoT </a:t>
            </a:r>
            <a:r>
              <a:rPr lang="ko-KR" altLang="en-US" b="0" i="0" dirty="0">
                <a:solidFill>
                  <a:srgbClr val="292A2D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개발자 입문 과정 </a:t>
            </a:r>
            <a:endParaRPr lang="en-US" altLang="ko-KR" b="0" i="0" dirty="0">
              <a:solidFill>
                <a:srgbClr val="292A2D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292A2D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이 글만 </a:t>
            </a:r>
            <a:r>
              <a:rPr lang="ko-KR" altLang="en-US" b="0" i="0" dirty="0" err="1">
                <a:solidFill>
                  <a:srgbClr val="292A2D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어떤게</a:t>
            </a:r>
            <a:r>
              <a:rPr lang="ko-KR" altLang="en-US" b="0" i="0" dirty="0">
                <a:solidFill>
                  <a:srgbClr val="292A2D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 있을까요</a:t>
            </a:r>
            <a:r>
              <a:rPr lang="en-US" altLang="ko-KR" b="0" i="0" dirty="0">
                <a:solidFill>
                  <a:srgbClr val="292A2D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?</a:t>
            </a:r>
            <a:endParaRPr lang="ko-KR" altLang="en-US" b="0" i="0" dirty="0">
              <a:solidFill>
                <a:srgbClr val="292A2D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7708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위에서 학습한 </a:t>
            </a:r>
            <a:r>
              <a:rPr lang="en-US" altLang="ko-KR" dirty="0" err="1"/>
              <a:t>r,l,c</a:t>
            </a:r>
            <a:r>
              <a:rPr lang="en-US" altLang="ko-KR" dirty="0"/>
              <a:t> </a:t>
            </a:r>
            <a:r>
              <a:rPr lang="ko-KR" altLang="en-US" dirty="0"/>
              <a:t>직</a:t>
            </a:r>
            <a:r>
              <a:rPr lang="en-US" altLang="ko-KR" dirty="0"/>
              <a:t>/</a:t>
            </a:r>
            <a:r>
              <a:rPr lang="ko-KR" altLang="en-US" dirty="0"/>
              <a:t>병렬 회로를 실제로 구현해보고 각 소자의 값을 변경해보고 직접 측정해보자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007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이런 기기만 </a:t>
            </a:r>
            <a:r>
              <a:rPr lang="en-US" altLang="ko-KR" dirty="0"/>
              <a:t>IOT</a:t>
            </a:r>
            <a:r>
              <a:rPr lang="ko-KR" altLang="en-US" dirty="0"/>
              <a:t>라고 </a:t>
            </a:r>
            <a:r>
              <a:rPr lang="ko-KR" altLang="en-US" dirty="0" err="1"/>
              <a:t>하는게</a:t>
            </a:r>
            <a:r>
              <a:rPr lang="ko-KR" altLang="en-US" dirty="0"/>
              <a:t> 아니라 이런 앱이나 서버 등 전체 시스템</a:t>
            </a:r>
            <a:r>
              <a:rPr lang="en-US" altLang="ko-KR" dirty="0"/>
              <a:t>, </a:t>
            </a:r>
            <a:r>
              <a:rPr lang="ko-KR" altLang="en-US" dirty="0"/>
              <a:t>기술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476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갑자기 임베디드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IoT</a:t>
            </a:r>
            <a:r>
              <a:rPr lang="ko-KR" altLang="en-US" dirty="0"/>
              <a:t>가 큰 개념이라면 임베디드는 </a:t>
            </a:r>
            <a:r>
              <a:rPr lang="en-US" altLang="ko-KR" dirty="0"/>
              <a:t>IoT</a:t>
            </a:r>
            <a:r>
              <a:rPr lang="ko-KR" altLang="en-US" dirty="0"/>
              <a:t>를 실현하는 기술 분야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이렇게 </a:t>
            </a:r>
            <a:r>
              <a:rPr lang="ko-KR" altLang="en-US" dirty="0" err="1"/>
              <a:t>보니깐</a:t>
            </a:r>
            <a:r>
              <a:rPr lang="ko-KR" altLang="en-US" dirty="0"/>
              <a:t> 감이 잘 </a:t>
            </a:r>
            <a:r>
              <a:rPr lang="ko-KR" altLang="en-US" dirty="0" err="1"/>
              <a:t>안오시죠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015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임베디드 시스템은 컴퓨터의 </a:t>
            </a:r>
            <a:r>
              <a:rPr lang="en-US" altLang="ko-KR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CPU</a:t>
            </a:r>
            <a:r>
              <a:rPr lang="ko-KR" altLang="en-US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에 해당되는 </a:t>
            </a:r>
            <a:r>
              <a:rPr lang="en-US" altLang="ko-KR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MCU</a:t>
            </a:r>
          </a:p>
          <a:p>
            <a:r>
              <a:rPr lang="ko-KR" altLang="en-US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각종 전자부품과 이를 연결해주는 전자회로</a:t>
            </a:r>
            <a:r>
              <a:rPr lang="en-US" altLang="ko-KR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,,, </a:t>
            </a:r>
            <a:r>
              <a:rPr lang="ko-KR" altLang="en-US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그것들을 한곳에 모아두는 </a:t>
            </a:r>
            <a:r>
              <a:rPr lang="en-US" altLang="ko-KR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PCB</a:t>
            </a:r>
            <a:r>
              <a:rPr lang="ko-KR" altLang="en-US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로 구성</a:t>
            </a:r>
            <a:endParaRPr lang="en-US" altLang="ko-KR" b="0" i="0" dirty="0">
              <a:solidFill>
                <a:srgbClr val="474747"/>
              </a:solidFill>
              <a:effectLst/>
              <a:latin typeface="Arial" panose="020B0604020202020204" pitchFamily="34" charset="0"/>
            </a:endParaRPr>
          </a:p>
          <a:p>
            <a:endParaRPr lang="en-US" altLang="ko-KR" b="0" i="0" dirty="0">
              <a:solidFill>
                <a:srgbClr val="474747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Printed Circuit Board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479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리모컨이나 장난감 분해</a:t>
            </a:r>
            <a:endParaRPr lang="en-US" altLang="ko-KR" dirty="0"/>
          </a:p>
          <a:p>
            <a:r>
              <a:rPr lang="ko-KR" altLang="en-US" dirty="0" err="1"/>
              <a:t>납똄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007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정리 한번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왼쪽에 </a:t>
            </a:r>
            <a:r>
              <a:rPr lang="ko-KR" altLang="en-US" dirty="0" err="1"/>
              <a:t>보이는게</a:t>
            </a:r>
            <a:r>
              <a:rPr lang="ko-KR" altLang="en-US" dirty="0"/>
              <a:t> 우리가 쓰는 컴퓨터의 메인보드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오른쪽이 </a:t>
            </a:r>
            <a:r>
              <a:rPr lang="en-US" altLang="ko-KR" dirty="0" err="1"/>
              <a:t>mcu</a:t>
            </a:r>
            <a:r>
              <a:rPr lang="en-US" altLang="ko-KR" dirty="0"/>
              <a:t> </a:t>
            </a:r>
            <a:r>
              <a:rPr lang="ko-KR" altLang="en-US" dirty="0"/>
              <a:t>보드입니다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가운데가 </a:t>
            </a:r>
            <a:r>
              <a:rPr lang="en-US" altLang="ko-KR" dirty="0"/>
              <a:t>MCU</a:t>
            </a:r>
            <a:r>
              <a:rPr lang="ko-KR" altLang="en-US" dirty="0"/>
              <a:t>라는 칩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두개는 거의 동일한 기능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복잡 </a:t>
            </a:r>
            <a:r>
              <a:rPr lang="en-US" altLang="ko-KR" dirty="0"/>
              <a:t>-&gt;  </a:t>
            </a:r>
            <a:r>
              <a:rPr lang="ko-KR" altLang="en-US" dirty="0"/>
              <a:t>간단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659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DB892B3E-B2C9-4ABA-3F1D-CD658C491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3DAE6-4CE3-4469-9D6A-F539882A399C}" type="datetime1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363AF495-5D7E-D543-8293-A330C0279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0A9264D-0D91-1C47-F467-5413B437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EBF2-68F7-4F19-A749-6831437CA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913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60" y="224276"/>
            <a:ext cx="10515600" cy="1325563"/>
          </a:xfrm>
        </p:spPr>
        <p:txBody>
          <a:bodyPr>
            <a:normAutofit/>
          </a:bodyPr>
          <a:lstStyle>
            <a:lvl1pPr>
              <a:defRPr sz="4800"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/>
          <a:lstStyle>
            <a:lvl1pPr>
              <a:lnSpc>
                <a:spcPct val="120000"/>
              </a:lnSpc>
              <a:defRPr sz="2400"/>
            </a:lvl1pPr>
            <a:lvl2pPr>
              <a:lnSpc>
                <a:spcPct val="120000"/>
              </a:lnSpc>
              <a:defRPr sz="2000"/>
            </a:lvl2pPr>
            <a:lvl3pPr>
              <a:lnSpc>
                <a:spcPct val="120000"/>
              </a:lnSpc>
              <a:defRPr sz="1800"/>
            </a:lvl3pPr>
            <a:lvl4pPr>
              <a:lnSpc>
                <a:spcPct val="120000"/>
              </a:lnSpc>
              <a:defRPr sz="1600"/>
            </a:lvl4pPr>
            <a:lvl5pPr>
              <a:lnSpc>
                <a:spcPct val="120000"/>
              </a:lnSpc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897DBF-398C-9DB6-E916-35AB4FE2F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55B8D2-7CD5-9B15-8E13-87FF760EC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132" y="646168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083A2CE0-18CD-4102-B738-4ACFF9E68BA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B071787-BEA6-876C-E4BF-4F7DA248C8F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2800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9203132" y="6460503"/>
            <a:ext cx="2743200" cy="365125"/>
          </a:xfrm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930400"/>
            <a:ext cx="10515600" cy="442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C0041CF3-1C40-1D36-FCE7-B0C1B7E6D23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45668" y="6462865"/>
            <a:ext cx="2743200" cy="365125"/>
          </a:xfrm>
        </p:spPr>
        <p:txBody>
          <a:bodyPr/>
          <a:lstStyle/>
          <a:p>
            <a:fld id="{0460C473-5043-4A0C-BA50-E7CF4923C0AF}" type="datetime1">
              <a:rPr lang="ko-KR" altLang="en-US" smtClean="0"/>
              <a:t>2025-01-14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652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F06F24-622A-4AA1-9EE9-61C4C87F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0AB5AB4-9652-19D9-0752-DD330A0A8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6474C-7253-486D-AE50-733ADFB5D683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D00FB5B-CBB9-D05F-2D4C-35F2E2778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FD3D05-2043-7424-C7F9-3D759F9AA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5429-C731-4E12-954F-54C9E5190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361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925" y="346271"/>
            <a:ext cx="1557011" cy="334766"/>
          </a:xfrm>
          <a:prstGeom prst="rect">
            <a:avLst/>
          </a:prstGeom>
        </p:spPr>
      </p:pic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CA0B132A-0C32-2FCA-B554-244CF063F7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668" y="64605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9066FE-BDE3-468C-B421-746EC827A4EE}" type="datetime1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A4579422-9426-9FEC-70F2-16B5A9ADE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E2B5B01-93B1-9ADC-F3DF-2B340E54E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132" y="64599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36EBF2-68F7-4F19-A749-6831437CA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190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0" r:id="rId4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jpeg"/><Relationship Id="rId3" Type="http://schemas.openxmlformats.org/officeDocument/2006/relationships/image" Target="../media/image23.png"/><Relationship Id="rId7" Type="http://schemas.openxmlformats.org/officeDocument/2006/relationships/image" Target="../media/image26.jpeg"/><Relationship Id="rId12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jpeg"/><Relationship Id="rId5" Type="http://schemas.openxmlformats.org/officeDocument/2006/relationships/image" Target="../media/image24.png"/><Relationship Id="rId15" Type="http://schemas.openxmlformats.org/officeDocument/2006/relationships/image" Target="../media/image34.jpeg"/><Relationship Id="rId10" Type="http://schemas.openxmlformats.org/officeDocument/2006/relationships/image" Target="../media/image29.jpeg"/><Relationship Id="rId4" Type="http://schemas.microsoft.com/office/2007/relationships/hdphoto" Target="../media/hdphoto1.wdp"/><Relationship Id="rId9" Type="http://schemas.openxmlformats.org/officeDocument/2006/relationships/image" Target="../media/image28.jpeg"/><Relationship Id="rId14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4" Type="http://schemas.openxmlformats.org/officeDocument/2006/relationships/image" Target="../media/image8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C%84%BC%EC%84%9C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ko.wikipedia.org/wiki/%EB%AC%B4%EC%84%A0_%ED%86%B5%EC%8B%A0" TargetMode="External"/><Relationship Id="rId4" Type="http://schemas.openxmlformats.org/officeDocument/2006/relationships/hyperlink" Target="https://ko.wikipedia.org/wiki/%EC%9D%B8%ED%84%B0%EB%84%B7" TargetMode="Externa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420.png"/><Relationship Id="rId7" Type="http://schemas.openxmlformats.org/officeDocument/2006/relationships/image" Target="../media/image46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5" Type="http://schemas.openxmlformats.org/officeDocument/2006/relationships/image" Target="../media/image440.png"/><Relationship Id="rId4" Type="http://schemas.openxmlformats.org/officeDocument/2006/relationships/image" Target="../media/image430.png"/><Relationship Id="rId9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90.png"/><Relationship Id="rId7" Type="http://schemas.openxmlformats.org/officeDocument/2006/relationships/image" Target="../media/image5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image" Target="../media/image500.png"/><Relationship Id="rId10" Type="http://schemas.openxmlformats.org/officeDocument/2006/relationships/image" Target="../media/image550.png"/><Relationship Id="rId4" Type="http://schemas.openxmlformats.org/officeDocument/2006/relationships/image" Target="../media/image91.png"/><Relationship Id="rId9" Type="http://schemas.openxmlformats.org/officeDocument/2006/relationships/image" Target="../media/image5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3" Type="http://schemas.openxmlformats.org/officeDocument/2006/relationships/image" Target="../media/image94.png"/><Relationship Id="rId7" Type="http://schemas.openxmlformats.org/officeDocument/2006/relationships/image" Target="../media/image62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5" Type="http://schemas.openxmlformats.org/officeDocument/2006/relationships/image" Target="../media/image600.png"/><Relationship Id="rId4" Type="http://schemas.openxmlformats.org/officeDocument/2006/relationships/image" Target="../media/image590.png"/><Relationship Id="rId9" Type="http://schemas.openxmlformats.org/officeDocument/2006/relationships/image" Target="../media/image6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B%A7%88%EC%9D%B4%ED%81%AC%EB%A1%9C%EC%BB%A8%ED%8A%B8%EB%A1%A4%EB%9F%AC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hyperlink" Target="https://ko.wikipedia.org/wiki/%EC%BB%B4%ED%93%A8%ED%84%B0_%EC%8B%9C%EC%8A%A4%ED%85%9C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5D403B-8FF6-FE0F-6A66-76C14FF6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강의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F818E9-B2BE-CD3A-7B03-998B547CA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-IoT</a:t>
            </a:r>
            <a:r>
              <a:rPr lang="ko-KR" altLang="en-US" dirty="0"/>
              <a:t>에 대해서 알아본다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임베디드 시스템에 대해서 이해한다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-C++</a:t>
            </a:r>
            <a:r>
              <a:rPr lang="ko-KR" altLang="en-US" dirty="0"/>
              <a:t>언어를 기반으로 </a:t>
            </a:r>
            <a:r>
              <a:rPr lang="ko-KR" altLang="en-US" dirty="0" err="1"/>
              <a:t>아두이노의</a:t>
            </a:r>
            <a:r>
              <a:rPr lang="ko-KR" altLang="en-US" dirty="0"/>
              <a:t> 전반적인 기능을 이해한다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 err="1"/>
              <a:t>아두이노의</a:t>
            </a:r>
            <a:r>
              <a:rPr lang="ko-KR" altLang="en-US" dirty="0"/>
              <a:t> 기본 입출력 기능을 구현해본다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 err="1"/>
              <a:t>아두이노의</a:t>
            </a:r>
            <a:r>
              <a:rPr lang="ko-KR" altLang="en-US" dirty="0"/>
              <a:t> 아날로그 입출력 기능을 구현해본다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 err="1"/>
              <a:t>아두이노의</a:t>
            </a:r>
            <a:r>
              <a:rPr lang="ko-KR" altLang="en-US" dirty="0"/>
              <a:t> 시리얼통신 기능을 구현해본다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 err="1"/>
              <a:t>아두이노의</a:t>
            </a:r>
            <a:r>
              <a:rPr lang="ko-KR" altLang="en-US" dirty="0"/>
              <a:t> </a:t>
            </a:r>
            <a:r>
              <a:rPr lang="en-US" altLang="ko-KR" dirty="0"/>
              <a:t>I2C</a:t>
            </a:r>
            <a:r>
              <a:rPr lang="ko-KR" altLang="en-US" dirty="0"/>
              <a:t>통신 기능을 구현해본다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 err="1"/>
              <a:t>아두이노의</a:t>
            </a:r>
            <a:r>
              <a:rPr lang="ko-KR" altLang="en-US" dirty="0"/>
              <a:t> </a:t>
            </a:r>
            <a:r>
              <a:rPr lang="en-US" altLang="ko-KR" dirty="0"/>
              <a:t>SPI</a:t>
            </a:r>
            <a:r>
              <a:rPr lang="ko-KR" altLang="en-US" dirty="0"/>
              <a:t>통신 기능을 구현해본다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A04400-7B63-395A-7033-47C9490BD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F4BAE9-AFDE-2F76-1FD4-C1E45F2141C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5588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96A7FF-0156-FF25-059B-117238698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MCU 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2D6AB059-A4B4-80AE-9620-3925B6E4D8B6}"/>
              </a:ext>
            </a:extLst>
          </p:cNvPr>
          <p:cNvSpPr/>
          <p:nvPr/>
        </p:nvSpPr>
        <p:spPr>
          <a:xfrm>
            <a:off x="6722945" y="3429000"/>
            <a:ext cx="771525" cy="64770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4" name="Picture 6" descr="AVR MEGA 128 모듈 라이트(AM-128PL) / 디바이스마트">
            <a:extLst>
              <a:ext uri="{FF2B5EF4-FFF2-40B4-BE49-F238E27FC236}">
                <a16:creationId xmlns:a16="http://schemas.microsoft.com/office/drawing/2014/main" id="{71F47B1D-BD48-6F5F-5D4C-6F812416A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207" y="2528887"/>
            <a:ext cx="3268106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80A5042-4621-02AB-1EE2-A6CD5A3B3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687" y="2204847"/>
            <a:ext cx="3242842" cy="3263899"/>
          </a:xfrm>
          <a:prstGeom prst="rect">
            <a:avLst/>
          </a:prstGeom>
        </p:spPr>
      </p:pic>
      <p:pic>
        <p:nvPicPr>
          <p:cNvPr id="2056" name="Picture 8" descr="Image">
            <a:extLst>
              <a:ext uri="{FF2B5EF4-FFF2-40B4-BE49-F238E27FC236}">
                <a16:creationId xmlns:a16="http://schemas.microsoft.com/office/drawing/2014/main" id="{193374D1-AE99-37F4-1F44-DD233DC6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06" y="1494837"/>
            <a:ext cx="5715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C01D51-A1AB-B5C3-23D9-0317A04C8FEF}"/>
              </a:ext>
            </a:extLst>
          </p:cNvPr>
          <p:cNvSpPr txBox="1">
            <a:spLocks/>
          </p:cNvSpPr>
          <p:nvPr/>
        </p:nvSpPr>
        <p:spPr>
          <a:xfrm>
            <a:off x="7367241" y="5407260"/>
            <a:ext cx="3967675" cy="54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Micro Controller Unit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6680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1EF62C-E9C8-4EF9-A10E-6FEFCA405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CPU </a:t>
            </a:r>
            <a:r>
              <a:rPr lang="ko-KR" altLang="en-US" dirty="0"/>
              <a:t>와 </a:t>
            </a:r>
            <a:r>
              <a:rPr lang="en-US" altLang="ko-KR" dirty="0"/>
              <a:t>MCU </a:t>
            </a:r>
            <a:r>
              <a:rPr lang="ko-KR" altLang="en-US" dirty="0"/>
              <a:t>차이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4049BD-9A57-2BA2-D343-4F05E9C87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5609" y="5217090"/>
            <a:ext cx="3464490" cy="1204129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/>
              <a:t>고성능 계산에 특화</a:t>
            </a:r>
            <a:endParaRPr lang="en-US" altLang="ko-KR" dirty="0"/>
          </a:p>
          <a:p>
            <a:r>
              <a:rPr lang="ko-KR" altLang="en-US" dirty="0"/>
              <a:t>여러 개의 코어로 구성</a:t>
            </a:r>
            <a:endParaRPr lang="en-US" altLang="ko-KR" dirty="0"/>
          </a:p>
          <a:p>
            <a:r>
              <a:rPr lang="en-US" altLang="ko-KR" dirty="0"/>
              <a:t>RAM , ROM</a:t>
            </a:r>
            <a:r>
              <a:rPr lang="ko-KR" altLang="en-US" dirty="0"/>
              <a:t> 등 부가 장치 필요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7337DB-4B4A-BAAB-507E-7ACFB7DFB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109628-D14C-5797-F691-00FE521B6FF5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B04C2A2-FA1C-5EAA-562C-E8A418F55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616" y="1734852"/>
            <a:ext cx="3169342" cy="2627746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54FA33AC-6443-474B-AEE5-845A1CF09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530" y="1628965"/>
            <a:ext cx="3907598" cy="2839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D7C4B16-314F-772F-3C2E-2F0B7F9BFB16}"/>
              </a:ext>
            </a:extLst>
          </p:cNvPr>
          <p:cNvSpPr txBox="1">
            <a:spLocks/>
          </p:cNvSpPr>
          <p:nvPr/>
        </p:nvSpPr>
        <p:spPr>
          <a:xfrm>
            <a:off x="6845230" y="5213754"/>
            <a:ext cx="3464490" cy="120412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대부분 단일 코어</a:t>
            </a:r>
            <a:endParaRPr lang="en-US" altLang="ko-KR" dirty="0"/>
          </a:p>
          <a:p>
            <a:r>
              <a:rPr lang="en-US" altLang="ko-KR" dirty="0"/>
              <a:t>RAM,</a:t>
            </a:r>
            <a:r>
              <a:rPr lang="ko-KR" altLang="en-US" dirty="0"/>
              <a:t> </a:t>
            </a:r>
            <a:r>
              <a:rPr lang="en-US" altLang="ko-KR" dirty="0"/>
              <a:t>ROM, IO</a:t>
            </a:r>
            <a:r>
              <a:rPr lang="ko-KR" altLang="en-US" dirty="0"/>
              <a:t> 포트 등이 내장</a:t>
            </a:r>
            <a:endParaRPr lang="en-US" altLang="ko-KR" dirty="0"/>
          </a:p>
          <a:p>
            <a:r>
              <a:rPr lang="en-US" altLang="ko-KR" dirty="0"/>
              <a:t>SoC(System on Chip)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C77AB1-B080-42DD-7502-0A197A1A7FFF}"/>
              </a:ext>
            </a:extLst>
          </p:cNvPr>
          <p:cNvSpPr txBox="1"/>
          <p:nvPr/>
        </p:nvSpPr>
        <p:spPr>
          <a:xfrm>
            <a:off x="2237592" y="4374345"/>
            <a:ext cx="10518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CPU</a:t>
            </a:r>
            <a:endParaRPr lang="ko-KR" altLang="en-US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8C84CA-CF70-406E-38A4-A672B928DD9D}"/>
              </a:ext>
            </a:extLst>
          </p:cNvPr>
          <p:cNvSpPr txBox="1"/>
          <p:nvPr/>
        </p:nvSpPr>
        <p:spPr>
          <a:xfrm>
            <a:off x="7964166" y="4362598"/>
            <a:ext cx="1226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MCU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316088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C88E5F-7B98-A23A-570D-BEAC163E2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아두이노란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39CF87-B665-7B65-EFB2-B0ECA4AC87C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557" y="1650443"/>
            <a:ext cx="4976306" cy="373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FA40CD-9BAD-3794-D0B6-687CE705B1BC}"/>
              </a:ext>
            </a:extLst>
          </p:cNvPr>
          <p:cNvSpPr txBox="1"/>
          <p:nvPr/>
        </p:nvSpPr>
        <p:spPr>
          <a:xfrm>
            <a:off x="536460" y="6177523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https://www.arduino.cc/</a:t>
            </a:r>
          </a:p>
        </p:txBody>
      </p:sp>
    </p:spTree>
    <p:extLst>
      <p:ext uri="{BB962C8B-B14F-4D97-AF65-F5344CB8AC3E}">
        <p14:creationId xmlns:p14="http://schemas.microsoft.com/office/powerpoint/2010/main" val="697174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53902-F3BB-9AC7-DB6F-A4FCE69AF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DF4A66-F088-BB09-B94A-043F965B7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2199"/>
            <a:ext cx="10515600" cy="3814763"/>
          </a:xfrm>
        </p:spPr>
        <p:txBody>
          <a:bodyPr/>
          <a:lstStyle/>
          <a:p>
            <a:r>
              <a:rPr lang="ko-KR" altLang="en-US" b="0" i="0" dirty="0" err="1"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아두이노는</a:t>
            </a:r>
            <a:r>
              <a:rPr lang="ko-KR" altLang="en-US" b="0" i="0" dirty="0"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오픈 소스를 기반으로 한 단일 보드 </a:t>
            </a:r>
            <a:endParaRPr lang="en-US" altLang="ko-KR" b="0" i="0" dirty="0">
              <a:effectLst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b="0" i="0" dirty="0" err="1"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마이크로컨트롤러</a:t>
            </a:r>
            <a:r>
              <a:rPr lang="en-US" altLang="ko-KR" b="0" i="0" dirty="0"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(MCU)</a:t>
            </a:r>
            <a:r>
              <a:rPr lang="ko-KR" altLang="en-US" b="0" i="0" dirty="0"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로 완성된 보드와 관련 개발 도구 및 환경</a:t>
            </a:r>
            <a:endParaRPr lang="en-US" altLang="ko-KR" b="0" i="0" dirty="0">
              <a:effectLst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Atmel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사의 </a:t>
            </a:r>
            <a:r>
              <a:rPr lang="en-US" altLang="ko-KR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Atmega</a:t>
            </a:r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시리즈 칩 이용 </a:t>
            </a:r>
            <a:endParaRPr lang="en-US" altLang="ko-KR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8/32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비트 </a:t>
            </a:r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Micro controller</a:t>
            </a:r>
          </a:p>
          <a:p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우리가 사용할</a:t>
            </a:r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아두이노는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비트로 충분</a:t>
            </a:r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!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7012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0E934-C3A1-A96D-FB0B-6E19962D5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33CA77-CFBB-BB35-5220-0D8765224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아두이노란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1F3CA1-93FB-A574-991C-1C8459D984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557" y="1650443"/>
            <a:ext cx="4976306" cy="373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98795F-D58B-946E-6602-75ABC6AE4667}"/>
              </a:ext>
            </a:extLst>
          </p:cNvPr>
          <p:cNvSpPr txBox="1"/>
          <p:nvPr/>
        </p:nvSpPr>
        <p:spPr>
          <a:xfrm>
            <a:off x="536460" y="6177523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https://www.arduino.cc/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C2D0814-CBDD-DE4D-D0C0-312C20AEB2AE}"/>
              </a:ext>
            </a:extLst>
          </p:cNvPr>
          <p:cNvSpPr/>
          <p:nvPr/>
        </p:nvSpPr>
        <p:spPr>
          <a:xfrm>
            <a:off x="5628268" y="3277740"/>
            <a:ext cx="1793403" cy="1745197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510B1B6-1A6B-3B8D-C031-EEF538669584}"/>
              </a:ext>
            </a:extLst>
          </p:cNvPr>
          <p:cNvCxnSpPr>
            <a:stCxn id="3" idx="7"/>
          </p:cNvCxnSpPr>
          <p:nvPr/>
        </p:nvCxnSpPr>
        <p:spPr>
          <a:xfrm flipV="1">
            <a:off x="7159033" y="3100192"/>
            <a:ext cx="1252194" cy="43312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0CA8F6-CAA8-2AD8-807A-ACED67743502}"/>
              </a:ext>
            </a:extLst>
          </p:cNvPr>
          <p:cNvSpPr txBox="1"/>
          <p:nvPr/>
        </p:nvSpPr>
        <p:spPr>
          <a:xfrm>
            <a:off x="7941502" y="2526670"/>
            <a:ext cx="40270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우리가 앞으로 다룰 부분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</a:t>
            </a:r>
            <a:endParaRPr lang="ko-KR" altLang="en-US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1456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AE74BD3-F67C-98BA-2F72-ECE1B7C61D17}"/>
              </a:ext>
            </a:extLst>
          </p:cNvPr>
          <p:cNvSpPr/>
          <p:nvPr/>
        </p:nvSpPr>
        <p:spPr>
          <a:xfrm>
            <a:off x="4753772" y="2984802"/>
            <a:ext cx="2684453" cy="247844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326382-3908-4A9F-B85F-1F1BC82C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컴퓨터와 주변장치</a:t>
            </a:r>
          </a:p>
        </p:txBody>
      </p:sp>
      <p:pic>
        <p:nvPicPr>
          <p:cNvPr id="3074" name="Picture 2" descr="롯데하이마트 | PRE DIY KIT i5 PRO 컴퓨터본체 (인텔 i5 13600K／내장그래픽)조립PC 게이밍컴퓨터">
            <a:extLst>
              <a:ext uri="{FF2B5EF4-FFF2-40B4-BE49-F238E27FC236}">
                <a16:creationId xmlns:a16="http://schemas.microsoft.com/office/drawing/2014/main" id="{A4372223-3D67-DD95-DD31-07F218245F4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344" y="3195581"/>
            <a:ext cx="1989311" cy="198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키보드 - 나무위키">
            <a:extLst>
              <a:ext uri="{FF2B5EF4-FFF2-40B4-BE49-F238E27FC236}">
                <a16:creationId xmlns:a16="http://schemas.microsoft.com/office/drawing/2014/main" id="{63961177-9A9A-21B9-17D8-E9846D8E00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50760" y="33829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84" name="Picture 12" descr="컴퓨터 키보드 - 무선, Bluetooth, 기계식 | 로지텍">
            <a:extLst>
              <a:ext uri="{FF2B5EF4-FFF2-40B4-BE49-F238E27FC236}">
                <a16:creationId xmlns:a16="http://schemas.microsoft.com/office/drawing/2014/main" id="{D2B57B35-C7C7-8088-BA3E-EB069D5EF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167" y="5463246"/>
            <a:ext cx="2017716" cy="121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4" descr="마우스(입력장치) - 나무위키">
            <a:extLst>
              <a:ext uri="{FF2B5EF4-FFF2-40B4-BE49-F238E27FC236}">
                <a16:creationId xmlns:a16="http://schemas.microsoft.com/office/drawing/2014/main" id="{739CAF72-9E4B-0F29-1CB2-48507F12B2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03160" y="35353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16" descr="마우스(입력장치) - 나무위키">
            <a:extLst>
              <a:ext uri="{FF2B5EF4-FFF2-40B4-BE49-F238E27FC236}">
                <a16:creationId xmlns:a16="http://schemas.microsoft.com/office/drawing/2014/main" id="{783F4D79-BFE8-1DFE-502B-4B5B622AC2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55560" y="36877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18" descr="마우스(입력장치) - 나무위키">
            <a:extLst>
              <a:ext uri="{FF2B5EF4-FFF2-40B4-BE49-F238E27FC236}">
                <a16:creationId xmlns:a16="http://schemas.microsoft.com/office/drawing/2014/main" id="{29FD6B63-D643-62AA-898B-5B814DFACF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07960" y="38401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98" name="Picture 26" descr="M170 무선 마우스 - 컴팩트 및 휴대용 | 로지텍">
            <a:extLst>
              <a:ext uri="{FF2B5EF4-FFF2-40B4-BE49-F238E27FC236}">
                <a16:creationId xmlns:a16="http://schemas.microsoft.com/office/drawing/2014/main" id="{DF157A68-EE4B-3609-EF89-FFCE87162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982" y="5569667"/>
            <a:ext cx="1140695" cy="97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알파스캔 AOC Q27E3S2 QHD IPS 100 시력보호 무결점 27인치 모니터">
            <a:extLst>
              <a:ext uri="{FF2B5EF4-FFF2-40B4-BE49-F238E27FC236}">
                <a16:creationId xmlns:a16="http://schemas.microsoft.com/office/drawing/2014/main" id="{46E92F11-44C0-F7AD-78F5-16C74E264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412" y="1193263"/>
            <a:ext cx="1729495" cy="172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캔스톤, 활용성 높인 2채널 R850BT 블루투스 스피커 출시 - 뉴스와이어">
            <a:extLst>
              <a:ext uri="{FF2B5EF4-FFF2-40B4-BE49-F238E27FC236}">
                <a16:creationId xmlns:a16="http://schemas.microsoft.com/office/drawing/2014/main" id="{2099DC82-4231-C673-8934-C1C101270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189" y="1529416"/>
            <a:ext cx="2054618" cy="166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4" name="Picture 32" descr="삼성전자 흑백 레이저 프린터 SL-M2033W | 코스트코 코리아">
            <a:extLst>
              <a:ext uri="{FF2B5EF4-FFF2-40B4-BE49-F238E27FC236}">
                <a16:creationId xmlns:a16="http://schemas.microsoft.com/office/drawing/2014/main" id="{ADFCB9CC-66AB-845D-5B63-6668A5357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567" y="3279517"/>
            <a:ext cx="1889014" cy="188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0" name="Picture 38" descr="Scanner À Plat A3 Grand Format, Scanner De Documents Et De Photos Et De  Livres, 1200 DPI, Numérisation 12 &quot;x 16,8&quot; en 8 Secondes, Numérisation  Automatique, avec Source De Lumière LED : Amazon.fr: Informatique">
            <a:extLst>
              <a:ext uri="{FF2B5EF4-FFF2-40B4-BE49-F238E27FC236}">
                <a16:creationId xmlns:a16="http://schemas.microsoft.com/office/drawing/2014/main" id="{C10BE5FC-A3F9-99FD-F7E2-6087B63E4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625" y="5184892"/>
            <a:ext cx="1339852" cy="126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2" name="Picture 40" descr="마이크로닉스, PNY 지포스 RTX 4070 그래픽카드 출시 - 위클리포스트(weeklypost)">
            <a:extLst>
              <a:ext uri="{FF2B5EF4-FFF2-40B4-BE49-F238E27FC236}">
                <a16:creationId xmlns:a16="http://schemas.microsoft.com/office/drawing/2014/main" id="{4F9E07EE-F319-EA2E-EDE7-8F142E79A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053" y="5009132"/>
            <a:ext cx="2346067" cy="156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4" name="Picture 42" descr="휴대용저장장치 : 다나와 통합검색">
            <a:extLst>
              <a:ext uri="{FF2B5EF4-FFF2-40B4-BE49-F238E27FC236}">
                <a16:creationId xmlns:a16="http://schemas.microsoft.com/office/drawing/2014/main" id="{CCC4FAFA-3B35-2762-4ADC-CA39063D9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013" y="3572389"/>
            <a:ext cx="1330091" cy="133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6" name="Picture 44" descr="FUUP512GBE-1100">
            <a:extLst>
              <a:ext uri="{FF2B5EF4-FFF2-40B4-BE49-F238E27FC236}">
                <a16:creationId xmlns:a16="http://schemas.microsoft.com/office/drawing/2014/main" id="{E95B4BD9-11F9-F201-F06B-A6D59DCB2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576" y="3807414"/>
            <a:ext cx="1041088" cy="104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8" name="Picture 46" descr="APC930 QHD 웹캠 | ABKO">
            <a:extLst>
              <a:ext uri="{FF2B5EF4-FFF2-40B4-BE49-F238E27FC236}">
                <a16:creationId xmlns:a16="http://schemas.microsoft.com/office/drawing/2014/main" id="{815C6D25-3FBA-2DE8-9768-0F5DA9372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294" y="1529415"/>
            <a:ext cx="1222142" cy="122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0" name="Picture 48" descr="SK-30 USB 데스크탑 마이크 음소거 버튼 볼륨 조정 플러그 앤 플레이 콘덴서 노트북 컴퓨터 PC">
            <a:extLst>
              <a:ext uri="{FF2B5EF4-FFF2-40B4-BE49-F238E27FC236}">
                <a16:creationId xmlns:a16="http://schemas.microsoft.com/office/drawing/2014/main" id="{B629173B-89D7-8C4C-1E29-91158B734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18" y="2299736"/>
            <a:ext cx="1139808" cy="113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617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712E15-590E-E513-8CF8-A2D548164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아두이노와</a:t>
            </a:r>
            <a:r>
              <a:rPr lang="ko-KR" altLang="en-US" dirty="0"/>
              <a:t> 주변장치</a:t>
            </a:r>
          </a:p>
        </p:txBody>
      </p:sp>
      <p:pic>
        <p:nvPicPr>
          <p:cNvPr id="1026" name="Picture 2" descr="디바이스마트,MCU보드/전자키트 &gt; 센서모듈 &gt; 온도/습도 &gt; 온습도겸용,ONE,DHT11 디지털 온습도 센서 모듈 [ONE011],정격전압 : DC 3.3V ~ 5V / 온도범위 :0℃ ~ 50℃ ±2℃ / 습도범위 : 20% ~ 90% RH ±5% / 출력 : I2C 통신 / 디지털 통신 방식의 온습도 센서 모듈입니다">
            <a:extLst>
              <a:ext uri="{FF2B5EF4-FFF2-40B4-BE49-F238E27FC236}">
                <a16:creationId xmlns:a16="http://schemas.microsoft.com/office/drawing/2014/main" id="{E462E000-2157-D9B7-1A00-9A4C71DB9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805" y="5020267"/>
            <a:ext cx="1786367" cy="178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B0A0218B-F153-5A31-8F34-BE753388E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141" y="5112458"/>
            <a:ext cx="1596652" cy="144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아두이노 진동감지 충격 센서 (SW-420) : 센서류 &gt; 로봇/감지센서 구동장치 &gt; 한진데이타 &gt; BRAND SHOP &gt;  MCU보드/제어모듈">
            <a:extLst>
              <a:ext uri="{FF2B5EF4-FFF2-40B4-BE49-F238E27FC236}">
                <a16:creationId xmlns:a16="http://schemas.microsoft.com/office/drawing/2014/main" id="{E9A25E80-7998-2D61-01DD-E15027A48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090" y="3430991"/>
            <a:ext cx="1677494" cy="167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리튬폴리머 배터리 700mAh 9D Lithium Polymer Battery 아두이노/C/C++/마이크로파이썬 - 주식회사 인디프로그">
            <a:extLst>
              <a:ext uri="{FF2B5EF4-FFF2-40B4-BE49-F238E27FC236}">
                <a16:creationId xmlns:a16="http://schemas.microsoft.com/office/drawing/2014/main" id="{5FEA68C4-7BAA-BD57-C23D-098FFEAEE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565" y="2924154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Pengertian, Cara Kerja, dan Kegunaan Light Emmiting Diode (LED) | Iklan  Videotron">
            <a:extLst>
              <a:ext uri="{FF2B5EF4-FFF2-40B4-BE49-F238E27FC236}">
                <a16:creationId xmlns:a16="http://schemas.microsoft.com/office/drawing/2014/main" id="{99B927E0-3E79-608E-D3AA-6E32B26DC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1" y="1638197"/>
            <a:ext cx="1476375" cy="140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EE9C2F3-F865-0DD8-B59A-13616F52BA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0868" y="1718234"/>
            <a:ext cx="1503801" cy="140283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81F5141-7D74-59D4-E3A3-0DC16E50A1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3120" y="1441704"/>
            <a:ext cx="2133710" cy="977950"/>
          </a:xfrm>
          <a:prstGeom prst="rect">
            <a:avLst/>
          </a:prstGeom>
        </p:spPr>
      </p:pic>
      <p:sp>
        <p:nvSpPr>
          <p:cNvPr id="17" name="육각형 16">
            <a:extLst>
              <a:ext uri="{FF2B5EF4-FFF2-40B4-BE49-F238E27FC236}">
                <a16:creationId xmlns:a16="http://schemas.microsoft.com/office/drawing/2014/main" id="{CF690D9D-2D8E-E688-1B2E-281D66A8BB26}"/>
              </a:ext>
            </a:extLst>
          </p:cNvPr>
          <p:cNvSpPr/>
          <p:nvPr/>
        </p:nvSpPr>
        <p:spPr>
          <a:xfrm>
            <a:off x="4304026" y="2912621"/>
            <a:ext cx="3003164" cy="2531231"/>
          </a:xfrm>
          <a:prstGeom prst="hexag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D09B197-3CA2-82F9-20F0-4F14039515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66399" y="3078573"/>
            <a:ext cx="2686188" cy="2209914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FF1BE8B-BFF2-31D1-FD48-4A0153A8550E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7307190" y="4178236"/>
            <a:ext cx="246346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D31B32D-ED75-DF3F-331A-68D03CC5F2B7}"/>
              </a:ext>
            </a:extLst>
          </p:cNvPr>
          <p:cNvCxnSpPr>
            <a:cxnSpLocks/>
            <a:stCxn id="17" idx="3"/>
          </p:cNvCxnSpPr>
          <p:nvPr/>
        </p:nvCxnSpPr>
        <p:spPr>
          <a:xfrm flipH="1">
            <a:off x="4057680" y="4178237"/>
            <a:ext cx="24634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48C62B6-07FE-BA9A-C59C-DA426F3E6521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4833260" y="5443851"/>
            <a:ext cx="103574" cy="1659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121FD75-D90C-9F66-D891-89E89F213B29}"/>
              </a:ext>
            </a:extLst>
          </p:cNvPr>
          <p:cNvCxnSpPr>
            <a:cxnSpLocks/>
            <a:stCxn id="17" idx="4"/>
          </p:cNvCxnSpPr>
          <p:nvPr/>
        </p:nvCxnSpPr>
        <p:spPr>
          <a:xfrm flipH="1" flipV="1">
            <a:off x="4809407" y="2772560"/>
            <a:ext cx="127427" cy="140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5617D15-EB3B-102B-91E7-98C7DA354F17}"/>
              </a:ext>
            </a:extLst>
          </p:cNvPr>
          <p:cNvCxnSpPr>
            <a:cxnSpLocks/>
            <a:stCxn id="17" idx="5"/>
          </p:cNvCxnSpPr>
          <p:nvPr/>
        </p:nvCxnSpPr>
        <p:spPr>
          <a:xfrm flipV="1">
            <a:off x="6674382" y="2746670"/>
            <a:ext cx="121229" cy="1659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2489C5E5-2F18-156D-56B3-8D60DE8CE232}"/>
              </a:ext>
            </a:extLst>
          </p:cNvPr>
          <p:cNvCxnSpPr>
            <a:cxnSpLocks/>
            <a:stCxn id="17" idx="1"/>
          </p:cNvCxnSpPr>
          <p:nvPr/>
        </p:nvCxnSpPr>
        <p:spPr>
          <a:xfrm>
            <a:off x="6674382" y="5443851"/>
            <a:ext cx="121229" cy="1659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343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79D932-9FDE-B1D4-F8BE-DE00D8BCB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그럼 왜 쓸까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E460C4-F0CA-0911-6E3A-BF556E72B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30" name="Picture 6" descr="집 이모티콘 색칠하기">
            <a:extLst>
              <a:ext uri="{FF2B5EF4-FFF2-40B4-BE49-F238E27FC236}">
                <a16:creationId xmlns:a16="http://schemas.microsoft.com/office/drawing/2014/main" id="{3E3B68BF-97D5-A5D0-DAA9-27B53230E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891" y="1749524"/>
            <a:ext cx="3905128" cy="462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💡” 뜻: 전구 Emoji 이모티콘 | EmojiAll">
            <a:extLst>
              <a:ext uri="{FF2B5EF4-FFF2-40B4-BE49-F238E27FC236}">
                <a16:creationId xmlns:a16="http://schemas.microsoft.com/office/drawing/2014/main" id="{83F9E218-741D-E90A-D93F-068142EAB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581511" y="2543505"/>
            <a:ext cx="1056911" cy="105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697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D74F2-8239-CBA9-F068-8D8E1BEB9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아두이노로</a:t>
            </a:r>
            <a:r>
              <a:rPr lang="ko-KR" altLang="en-US" dirty="0"/>
              <a:t> 할 수 </a:t>
            </a:r>
            <a:r>
              <a:rPr lang="ko-KR" altLang="en-US" dirty="0" err="1"/>
              <a:t>있는것들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4014D4-3BD8-3D78-644E-D8B71F58A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70B452-566B-A4D4-728B-ADA0343CD4A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pic>
        <p:nvPicPr>
          <p:cNvPr id="1026" name="Picture 2" descr="아이트로닉스, 하이패스 단말기 매출 1년새 2배 '쑥' - 매일경제">
            <a:extLst>
              <a:ext uri="{FF2B5EF4-FFF2-40B4-BE49-F238E27FC236}">
                <a16:creationId xmlns:a16="http://schemas.microsoft.com/office/drawing/2014/main" id="{3FA846AB-3229-1370-C3A6-BFA58EE5CD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513" y="1549839"/>
            <a:ext cx="2029143" cy="265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로봇신문사 모바일 모바일 사이트, 드론 최대 비행 시간 제품별로 최대 5.2배 차이 난다">
            <a:extLst>
              <a:ext uri="{FF2B5EF4-FFF2-40B4-BE49-F238E27FC236}">
                <a16:creationId xmlns:a16="http://schemas.microsoft.com/office/drawing/2014/main" id="{339A2861-7070-3642-3E27-9B81267A4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938" y="1636060"/>
            <a:ext cx="3357781" cy="230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아이리버 노이즈캔슬링 고음질 TWS 블루투스이어폰 무선이어폰 ITW-AE7 화이트">
            <a:extLst>
              <a:ext uri="{FF2B5EF4-FFF2-40B4-BE49-F238E27FC236}">
                <a16:creationId xmlns:a16="http://schemas.microsoft.com/office/drawing/2014/main" id="{EF8B5D8E-F4F0-0A5B-18B7-D2454E9D8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284" y="4474192"/>
            <a:ext cx="2104372" cy="210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쿠첸] 2024년 New Premium Simple 6인용 압력밥솥 (6인용) - 마켓컬리">
            <a:extLst>
              <a:ext uri="{FF2B5EF4-FFF2-40B4-BE49-F238E27FC236}">
                <a16:creationId xmlns:a16="http://schemas.microsoft.com/office/drawing/2014/main" id="{4AAFE6DB-989E-933D-B74B-098845B77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778" y="4392527"/>
            <a:ext cx="1854354" cy="2387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921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77BC1-82EC-B8FD-B265-1343FED33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B6B821-94F8-CA8F-FDE4-5982E25EB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아두이노로</a:t>
            </a:r>
            <a:r>
              <a:rPr lang="ko-KR" altLang="en-US" dirty="0"/>
              <a:t> 할 수 </a:t>
            </a:r>
            <a:r>
              <a:rPr lang="ko-KR" altLang="en-US" dirty="0" err="1"/>
              <a:t>있는것들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1E5AC1-6D55-C793-4B00-6FE0AB9F3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E60B09-0968-0454-1F14-26DFC1AD5FF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pic>
        <p:nvPicPr>
          <p:cNvPr id="6" name="Picture 8" descr="양낙규의 Defence Club]北지휘부 노린 정밀 탄도미사일 올해 나온다 - 양낙규기자의 Defense Club">
            <a:extLst>
              <a:ext uri="{FF2B5EF4-FFF2-40B4-BE49-F238E27FC236}">
                <a16:creationId xmlns:a16="http://schemas.microsoft.com/office/drawing/2014/main" id="{EFCDE86A-9D4F-DF65-F480-974D366B1C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786" y="1924224"/>
            <a:ext cx="5238750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BBD5BA-FCA6-EF77-59E8-E34EDE1192EF}"/>
              </a:ext>
            </a:extLst>
          </p:cNvPr>
          <p:cNvSpPr txBox="1"/>
          <p:nvPr/>
        </p:nvSpPr>
        <p:spPr>
          <a:xfrm>
            <a:off x="5453857" y="5553249"/>
            <a:ext cx="12842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200" dirty="0"/>
              <a:t>???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490823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3A4B2C-9275-004C-0108-11A19BBE9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50CAB7-F3E2-1C94-CCDB-A62D2D811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20617"/>
            <a:ext cx="10515600" cy="756346"/>
          </a:xfrm>
        </p:spPr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CF184D-EDA8-ECCC-51D3-073DDA81E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261BB3-2557-6E0E-D69E-2F365E35DE6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pic>
        <p:nvPicPr>
          <p:cNvPr id="1026" name="Picture 2" descr="스마트한 미니 PC 크기">
            <a:extLst>
              <a:ext uri="{FF2B5EF4-FFF2-40B4-BE49-F238E27FC236}">
                <a16:creationId xmlns:a16="http://schemas.microsoft.com/office/drawing/2014/main" id="{928CB3E3-71E6-474F-5F52-FF58ABCA8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534" y="1639608"/>
            <a:ext cx="6363728" cy="357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62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D6FF6-7F0C-3193-27CC-ED0CD5A86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F85F6-2E47-147C-72CB-387835E84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MCU  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메모리 크기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010851-87D7-3403-585C-37F5C3304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381A54-8341-66AE-4F4C-C6DD968A096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pic>
        <p:nvPicPr>
          <p:cNvPr id="1026" name="Picture 2" descr="에듀이노-아두이노 전문 교육쇼핑몰">
            <a:extLst>
              <a:ext uri="{FF2B5EF4-FFF2-40B4-BE49-F238E27FC236}">
                <a16:creationId xmlns:a16="http://schemas.microsoft.com/office/drawing/2014/main" id="{3C2E0BAB-66DB-4093-BE38-A5FE25284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373" y="1079183"/>
            <a:ext cx="3110850" cy="311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A20CB161-0AB5-BD52-F0C6-1C592E077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400" y="937488"/>
            <a:ext cx="4114503" cy="2475865"/>
          </a:xfrm>
          <a:prstGeom prst="rect">
            <a:avLst/>
          </a:prstGeom>
        </p:spPr>
      </p:pic>
      <p:pic>
        <p:nvPicPr>
          <p:cNvPr id="50" name="그림 49" descr="만화 영화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C7A916F9-09A8-AE96-3E4E-5A1838CE34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685" y="4005006"/>
            <a:ext cx="3920227" cy="220512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2970C33-F2BF-B0BC-4632-E6A9782BC6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7404" y="3661834"/>
            <a:ext cx="2790996" cy="2425509"/>
          </a:xfrm>
          <a:prstGeom prst="rect">
            <a:avLst/>
          </a:prstGeom>
        </p:spPr>
      </p:pic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FEA061E-191A-6FBA-541A-650A01F05A04}"/>
              </a:ext>
            </a:extLst>
          </p:cNvPr>
          <p:cNvCxnSpPr>
            <a:cxnSpLocks/>
          </p:cNvCxnSpPr>
          <p:nvPr/>
        </p:nvCxnSpPr>
        <p:spPr>
          <a:xfrm flipV="1">
            <a:off x="3473299" y="2368777"/>
            <a:ext cx="2884801" cy="23015"/>
          </a:xfrm>
          <a:prstGeom prst="straightConnector1">
            <a:avLst/>
          </a:prstGeom>
          <a:ln w="762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ADE764F1-303A-9F2F-8431-A8D7ED8B27A2}"/>
              </a:ext>
            </a:extLst>
          </p:cNvPr>
          <p:cNvCxnSpPr>
            <a:cxnSpLocks/>
          </p:cNvCxnSpPr>
          <p:nvPr/>
        </p:nvCxnSpPr>
        <p:spPr>
          <a:xfrm>
            <a:off x="5509588" y="4890536"/>
            <a:ext cx="848512" cy="0"/>
          </a:xfrm>
          <a:prstGeom prst="straightConnector1">
            <a:avLst/>
          </a:prstGeom>
          <a:ln w="762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425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1F15A6-4AE2-1A0B-B3F7-63510864E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부트로더</a:t>
            </a:r>
            <a:r>
              <a:rPr lang="ko-KR" altLang="en-US" dirty="0"/>
              <a:t> 부분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BFB449-EDE8-0509-DD63-0A41165C8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1C3EEC-0AB8-6330-18CA-924BBF8C9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A2A6E7-CD4B-BC6A-E574-CA9B7787ABC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1748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74BED3-EF47-8CB9-15DF-7A2AF06F8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업로드 부분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26ED7C-72E1-0D6D-3C1E-7D4AF89AF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135B6A-E2E9-3AC7-2B78-172F20487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089241-6F7E-3E24-A850-987C782383A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3710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21A30F-0E82-82D1-E21F-C0999F4FD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스케치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D70DC6-9482-C162-7323-43DC1169F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24185"/>
            <a:ext cx="10515600" cy="552777"/>
          </a:xfrm>
        </p:spPr>
        <p:txBody>
          <a:bodyPr/>
          <a:lstStyle/>
          <a:p>
            <a:r>
              <a:rPr lang="en-US" altLang="ko-KR" dirty="0"/>
              <a:t>https://www.arduino.cc/en/software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F00B44-5D32-934D-A82E-7552492D8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B163CD-E0AA-B0A9-8167-5F2A44D877C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B90493-5BD6-E801-27A6-29E9D5ADA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190" y="1549839"/>
            <a:ext cx="5969307" cy="358793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4F011FA-B238-8D36-6B6C-FCFA3E95DEB9}"/>
              </a:ext>
            </a:extLst>
          </p:cNvPr>
          <p:cNvSpPr/>
          <p:nvPr/>
        </p:nvSpPr>
        <p:spPr>
          <a:xfrm>
            <a:off x="4490585" y="2467627"/>
            <a:ext cx="2148214" cy="127139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3CF3A5-AD08-50EB-57D8-CE65F7553688}"/>
              </a:ext>
            </a:extLst>
          </p:cNvPr>
          <p:cNvSpPr txBox="1"/>
          <p:nvPr/>
        </p:nvSpPr>
        <p:spPr>
          <a:xfrm>
            <a:off x="6925427" y="2410276"/>
            <a:ext cx="42164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운영체제에 맞게 선택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Win 10 and newer, 64 bits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추천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43348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5E73C-B627-78A2-7C61-B162ACB32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9AB8C-0E2F-2752-01CA-974F25EAE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스케치 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6B4885-486B-E1A2-6397-335D95C7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2D4CDA-D9F1-6F99-1EE7-04328BB5755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F8F5037-654F-ABDE-7D15-E86BBE745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29" y="2697693"/>
            <a:ext cx="5300031" cy="33899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940CA12-193A-F707-15DD-D3EC61462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415" y="2697693"/>
            <a:ext cx="5300031" cy="336015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46D277F-4162-A10B-F2CC-C71074E97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762" y="1322321"/>
            <a:ext cx="1174810" cy="142247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02A8F-BE61-2350-51F9-54AF0C408C44}"/>
              </a:ext>
            </a:extLst>
          </p:cNvPr>
          <p:cNvSpPr/>
          <p:nvPr/>
        </p:nvSpPr>
        <p:spPr>
          <a:xfrm>
            <a:off x="3832969" y="5599134"/>
            <a:ext cx="883080" cy="40709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28A05E-FDDD-2C19-647D-17979D07E011}"/>
              </a:ext>
            </a:extLst>
          </p:cNvPr>
          <p:cNvSpPr txBox="1"/>
          <p:nvPr/>
        </p:nvSpPr>
        <p:spPr>
          <a:xfrm>
            <a:off x="2491213" y="1633447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다운로드 후 아이콘 선택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CAB7E0-F0D8-ACFA-28B6-338D81A593A2}"/>
              </a:ext>
            </a:extLst>
          </p:cNvPr>
          <p:cNvSpPr/>
          <p:nvPr/>
        </p:nvSpPr>
        <p:spPr>
          <a:xfrm>
            <a:off x="9672863" y="5574081"/>
            <a:ext cx="861526" cy="35907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4AF737-148C-1A10-3B43-51C08D5C2EA7}"/>
              </a:ext>
            </a:extLst>
          </p:cNvPr>
          <p:cNvSpPr txBox="1"/>
          <p:nvPr/>
        </p:nvSpPr>
        <p:spPr>
          <a:xfrm>
            <a:off x="3144659" y="5576604"/>
            <a:ext cx="688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클릭</a:t>
            </a:r>
            <a:r>
              <a:rPr lang="en-US" altLang="ko-KR" dirty="0"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0D1635-63E0-E86C-43A6-8861EA84B375}"/>
              </a:ext>
            </a:extLst>
          </p:cNvPr>
          <p:cNvSpPr txBox="1"/>
          <p:nvPr/>
        </p:nvSpPr>
        <p:spPr>
          <a:xfrm>
            <a:off x="9146714" y="5170239"/>
            <a:ext cx="688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클릭</a:t>
            </a:r>
            <a:r>
              <a:rPr lang="en-US" altLang="ko-KR" dirty="0"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2235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E5E40-F24A-CF23-3A89-B28A6F393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5E0DEC-6F55-A036-B255-3865568C0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스케치 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9B8FA5-8322-39C9-6DE3-935598810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1275AF-8ADB-6067-4987-2BDA5B668F3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B905670-895E-CA91-B9D3-4BFD60C9D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34" y="2271928"/>
            <a:ext cx="5540338" cy="35338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5551854-E235-72A8-8DCE-0C7FC6FDE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770" y="2219916"/>
            <a:ext cx="5636296" cy="358589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8D1094D-3A5A-14FE-8A94-6BFFA63D8760}"/>
              </a:ext>
            </a:extLst>
          </p:cNvPr>
          <p:cNvSpPr/>
          <p:nvPr/>
        </p:nvSpPr>
        <p:spPr>
          <a:xfrm>
            <a:off x="3933178" y="5323561"/>
            <a:ext cx="883080" cy="40709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F2372F-323A-4578-5C9F-C59C8185E2FF}"/>
              </a:ext>
            </a:extLst>
          </p:cNvPr>
          <p:cNvSpPr txBox="1"/>
          <p:nvPr/>
        </p:nvSpPr>
        <p:spPr>
          <a:xfrm>
            <a:off x="3933178" y="4879072"/>
            <a:ext cx="688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클릭</a:t>
            </a:r>
            <a:r>
              <a:rPr lang="en-US" altLang="ko-KR" dirty="0"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904462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F3243-1A58-E5D1-9381-0B80ADF44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AB1FAC-5F9E-28C8-6B18-93A13C285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스케치 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90C8D0-C4CF-A17F-C2B7-2E976DA5D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4ED546-0B68-C6E5-305B-8966C944B7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3666A28-52AF-EE56-4C15-80682593D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56" y="1672245"/>
            <a:ext cx="6210666" cy="39832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22A19D-A07F-B206-9B7C-214E52726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2388" y="2700609"/>
            <a:ext cx="939848" cy="10478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C0B7958-B3E8-C974-1EF1-862CD58CCB22}"/>
              </a:ext>
            </a:extLst>
          </p:cNvPr>
          <p:cNvSpPr txBox="1"/>
          <p:nvPr/>
        </p:nvSpPr>
        <p:spPr>
          <a:xfrm>
            <a:off x="7476572" y="4213628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설치 후 아이콘 선택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715350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D3AD3-6006-F9B3-1A24-9CF7266C8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D6CC2-D5BB-EAE3-3567-82A32F89E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스케치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92E511-5447-4EBE-2269-A44EAF300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24185"/>
            <a:ext cx="10515600" cy="552777"/>
          </a:xfrm>
        </p:spPr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스케치 첫 </a:t>
            </a:r>
            <a:r>
              <a:rPr lang="ko-KR" altLang="en-US" dirty="0" err="1"/>
              <a:t>실행시</a:t>
            </a:r>
            <a:r>
              <a:rPr lang="ko-KR" altLang="en-US" dirty="0"/>
              <a:t> 화면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688B45-0A77-D003-3F0F-C4EB663A5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7B2216-0A8C-51A4-E699-E21D2C8FBB7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D7A9EE0-D440-9793-7F7C-60E8BD4AC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984" y="1444523"/>
            <a:ext cx="4496031" cy="396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13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CF338-8D41-2AF8-A7EB-6E4CA307A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1756A6-10D6-B209-99F1-7CDF021A4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스케치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52B7B3-BA93-21E8-E9FF-BBA8773EA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24185"/>
            <a:ext cx="10515600" cy="552777"/>
          </a:xfrm>
        </p:spPr>
        <p:txBody>
          <a:bodyPr/>
          <a:lstStyle/>
          <a:p>
            <a:r>
              <a:rPr lang="en-US" altLang="ko-KR" dirty="0"/>
              <a:t>https://www.arduino.cc/en/software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58EC6D-CC55-521C-3549-12B5FE5F2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3CF45A-5E9F-8AE0-EBD8-AEA7826A1A7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7BBE319-7ACE-E580-E052-F2E3C0711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984" y="1444523"/>
            <a:ext cx="4496031" cy="396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903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429A55-2D28-302C-1DD6-6D04490C0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12805BB-ABB6-8977-1556-27F86C8352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8030" y="1967464"/>
            <a:ext cx="4483330" cy="3930852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E474A-E23C-F9CF-381A-65CE164BC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C9E8F9-4351-5F45-930F-F1E9CC48613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pic>
        <p:nvPicPr>
          <p:cNvPr id="8" name="내용 개체 틀 6">
            <a:extLst>
              <a:ext uri="{FF2B5EF4-FFF2-40B4-BE49-F238E27FC236}">
                <a16:creationId xmlns:a16="http://schemas.microsoft.com/office/drawing/2014/main" id="{9CFF6F0B-3AB8-543A-16E8-925DAB863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667" y="1977069"/>
            <a:ext cx="4476980" cy="396260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E62BBB0-AF78-C612-B614-229DBE0DF3EE}"/>
              </a:ext>
            </a:extLst>
          </p:cNvPr>
          <p:cNvSpPr/>
          <p:nvPr/>
        </p:nvSpPr>
        <p:spPr>
          <a:xfrm>
            <a:off x="2093255" y="2398733"/>
            <a:ext cx="1514239" cy="28183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ADB552-0CF8-CC69-ED5B-8FFE336D2EFC}"/>
              </a:ext>
            </a:extLst>
          </p:cNvPr>
          <p:cNvSpPr txBox="1"/>
          <p:nvPr/>
        </p:nvSpPr>
        <p:spPr>
          <a:xfrm>
            <a:off x="3620647" y="5570341"/>
            <a:ext cx="688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클릭</a:t>
            </a:r>
            <a:r>
              <a:rPr lang="en-US" altLang="ko-KR" dirty="0"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15961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13E3E9-4BA9-F0B8-004E-9C845A763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60" y="224276"/>
            <a:ext cx="2621180" cy="1325563"/>
          </a:xfrm>
        </p:spPr>
        <p:txBody>
          <a:bodyPr/>
          <a:lstStyle/>
          <a:p>
            <a:r>
              <a:rPr lang="ko-KR" altLang="en-US" dirty="0"/>
              <a:t>컴퓨터란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3CB7A5-B577-3FC0-91C3-9BCA4193B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720" y="5160723"/>
            <a:ext cx="10862226" cy="101623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ko-KR" altLang="en-US" dirty="0"/>
              <a:t>컴퓨터란 입력되는 정보를 계산하여 출력하거나 내</a:t>
            </a:r>
            <a:r>
              <a:rPr lang="en-US" altLang="ko-KR" dirty="0"/>
              <a:t>/</a:t>
            </a:r>
            <a:r>
              <a:rPr lang="ko-KR" altLang="en-US" dirty="0"/>
              <a:t>외부 각종 장치들을 규칙에 의해 제어하는 장치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compute</a:t>
            </a:r>
            <a:r>
              <a:rPr lang="ko-KR" altLang="en-US" dirty="0"/>
              <a:t>의 사전적 의미는 계산하다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273C29-80ED-FCAF-B4C4-6D5ADFC11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34FC0D-9967-9793-4C13-9542EF2CBAA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2E34FD5-B5F7-8492-A508-A61FD465A2DD}"/>
              </a:ext>
            </a:extLst>
          </p:cNvPr>
          <p:cNvSpPr/>
          <p:nvPr/>
        </p:nvSpPr>
        <p:spPr>
          <a:xfrm>
            <a:off x="5215286" y="2744124"/>
            <a:ext cx="1609593" cy="127765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882E1CA-6D39-22E4-9436-5E53709E003D}"/>
              </a:ext>
            </a:extLst>
          </p:cNvPr>
          <p:cNvSpPr/>
          <p:nvPr/>
        </p:nvSpPr>
        <p:spPr>
          <a:xfrm>
            <a:off x="2762273" y="2744124"/>
            <a:ext cx="1609593" cy="127765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D37EDAD-4CE0-6025-C53F-FC4B83A844B0}"/>
              </a:ext>
            </a:extLst>
          </p:cNvPr>
          <p:cNvSpPr/>
          <p:nvPr/>
        </p:nvSpPr>
        <p:spPr>
          <a:xfrm>
            <a:off x="7578529" y="2744124"/>
            <a:ext cx="1609593" cy="127765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DF33A6BC-4D52-DB6A-E943-2293DC150D21}"/>
              </a:ext>
            </a:extLst>
          </p:cNvPr>
          <p:cNvSpPr/>
          <p:nvPr/>
        </p:nvSpPr>
        <p:spPr>
          <a:xfrm>
            <a:off x="4550362" y="3119710"/>
            <a:ext cx="512524" cy="526483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10A3A309-5EDB-15D9-ECD6-C959CA91A9C6}"/>
              </a:ext>
            </a:extLst>
          </p:cNvPr>
          <p:cNvSpPr/>
          <p:nvPr/>
        </p:nvSpPr>
        <p:spPr>
          <a:xfrm>
            <a:off x="6945442" y="3124928"/>
            <a:ext cx="512524" cy="526483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BC5144-219F-4EA9-0307-7BF05CA6896F}"/>
              </a:ext>
            </a:extLst>
          </p:cNvPr>
          <p:cNvSpPr txBox="1"/>
          <p:nvPr/>
        </p:nvSpPr>
        <p:spPr>
          <a:xfrm>
            <a:off x="5284223" y="3169017"/>
            <a:ext cx="1534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계산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7238F7-DCE7-6D9C-9BA0-BEBCA3AC7B2A}"/>
              </a:ext>
            </a:extLst>
          </p:cNvPr>
          <p:cNvSpPr txBox="1"/>
          <p:nvPr/>
        </p:nvSpPr>
        <p:spPr>
          <a:xfrm>
            <a:off x="2883228" y="3119710"/>
            <a:ext cx="1367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</a:t>
            </a:r>
            <a:endParaRPr lang="ko-KR" altLang="en-US" sz="3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748A6B-DA25-FA8E-2E77-86E279FC3511}"/>
              </a:ext>
            </a:extLst>
          </p:cNvPr>
          <p:cNvSpPr txBox="1"/>
          <p:nvPr/>
        </p:nvSpPr>
        <p:spPr>
          <a:xfrm>
            <a:off x="7896653" y="3107461"/>
            <a:ext cx="973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결과</a:t>
            </a:r>
            <a:endParaRPr lang="ko-KR" altLang="en-US" sz="3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26995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217E57-CA05-2F03-7C95-49B982BB5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9FA041D-1A6B-AB87-B639-C4A0D3168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928" y="1939062"/>
            <a:ext cx="4476980" cy="3962604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300496-1B71-010A-D289-1BF608EDA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36B23A-807D-CCA4-83EE-BE60C351771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1419C34-BDB0-AD54-AEAC-A1808C404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542" y="1939062"/>
            <a:ext cx="4521432" cy="398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032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AB7FE-3700-D0CF-8E9C-6D65B5974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022413-99C9-4AB9-886C-568A4450D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2DC332-DE87-D049-2CAF-98AE3988B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224DE6-B36C-3C6B-2D16-3319A30A5FE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A62025B-4EC5-BB6B-2DFA-9E0A8C057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75" y="1816802"/>
            <a:ext cx="4728528" cy="4170668"/>
          </a:xfrm>
          <a:prstGeom prst="rect">
            <a:avLst/>
          </a:prstGeom>
        </p:spPr>
      </p:pic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4977F518-754C-2789-9D66-493CCDDAB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15698" y="1887921"/>
            <a:ext cx="4569419" cy="4058111"/>
          </a:xfrm>
        </p:spPr>
      </p:pic>
    </p:spTree>
    <p:extLst>
      <p:ext uri="{BB962C8B-B14F-4D97-AF65-F5344CB8AC3E}">
        <p14:creationId xmlns:p14="http://schemas.microsoft.com/office/powerpoint/2010/main" val="3054910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39904-E4B5-26BE-86BB-31E04CC97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CD642-C50F-B61C-558B-53CC4DCA2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A9D2C7-35EA-C6DD-0B83-8F2962132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FAAA0A-2472-4312-1FFA-89D24EDA4A5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A04837-6613-6F41-ED80-D8DC39D6C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615" y="1794096"/>
            <a:ext cx="4521432" cy="3988005"/>
          </a:xfrm>
          <a:prstGeom prst="rect">
            <a:avLst/>
          </a:prstGeom>
        </p:spPr>
      </p:pic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90FB8C25-3491-B758-F179-FC3ADE963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41922" y="1800446"/>
            <a:ext cx="4483330" cy="3981655"/>
          </a:xfr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25116CC-DD92-18FB-82AE-63A4FB277270}"/>
              </a:ext>
            </a:extLst>
          </p:cNvPr>
          <p:cNvSpPr/>
          <p:nvPr/>
        </p:nvSpPr>
        <p:spPr>
          <a:xfrm>
            <a:off x="6657588" y="2242158"/>
            <a:ext cx="883080" cy="40709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898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E4DDF-907E-03C2-4701-120C170C1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D31233-FAA7-8196-ED57-21DCDF800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3CE0B4-0B2D-A776-DE69-E234505E7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7A320D-ABDE-633D-E232-6951160FEC6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12667EC-AC07-71F3-4683-AD13066B2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05813"/>
            <a:ext cx="10515600" cy="471358"/>
          </a:xfrm>
        </p:spPr>
        <p:txBody>
          <a:bodyPr>
            <a:normAutofit fontScale="92500" lnSpcReduction="10000"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5E0B718-CE04-0F54-2E52-5D2E661C8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770" y="1261477"/>
            <a:ext cx="4476980" cy="396895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DE197F-CC45-1D67-4952-54C698342A02}"/>
              </a:ext>
            </a:extLst>
          </p:cNvPr>
          <p:cNvSpPr/>
          <p:nvPr/>
        </p:nvSpPr>
        <p:spPr>
          <a:xfrm>
            <a:off x="3951967" y="3964488"/>
            <a:ext cx="4014585" cy="106471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0968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D6C267-937E-1196-465D-DE1010383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6A02E7-A6C5-B9AA-C8D4-38C06359D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578264"/>
            <a:ext cx="10713501" cy="17051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물질 안에 있는 전자 또는 공간에 있는 자유 전자나 이온들의 움직임 때문에 생기는 에너지의 한 형태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모든 전자기기는 동작하기 위해 전기를 </a:t>
            </a:r>
            <a:r>
              <a:rPr lang="ko-KR" altLang="en-US" dirty="0" err="1"/>
              <a:t>공급해줘야함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BEBE0C-753E-CC2B-794E-F19826975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0FB916-536B-AE22-A50F-FB4903581455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C51ADB1-6ADD-450A-DE9B-36FF770A6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854" y="1459064"/>
            <a:ext cx="5590561" cy="236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6337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13C23-40AB-7CAF-70BB-31F0E8145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교류 직류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71FCFE9-A2BD-0A18-C099-F820A34A5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36652"/>
            <a:ext cx="10515600" cy="4606834"/>
          </a:xfrm>
        </p:spPr>
      </p:pic>
    </p:spTree>
    <p:extLst>
      <p:ext uri="{BB962C8B-B14F-4D97-AF65-F5344CB8AC3E}">
        <p14:creationId xmlns:p14="http://schemas.microsoft.com/office/powerpoint/2010/main" val="16418448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89447-C255-08A8-C0A7-B7D854861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5BC3D9-88DE-C035-E9D4-E40727297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디지털 로직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C8341C-E191-E554-3476-296FE4B49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317" y="1599913"/>
            <a:ext cx="4605436" cy="4510234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3F3FE6E-3E1C-72E8-7F0C-23E34E7C874E}"/>
              </a:ext>
            </a:extLst>
          </p:cNvPr>
          <p:cNvCxnSpPr>
            <a:cxnSpLocks/>
          </p:cNvCxnSpPr>
          <p:nvPr/>
        </p:nvCxnSpPr>
        <p:spPr>
          <a:xfrm>
            <a:off x="3881928" y="2197408"/>
            <a:ext cx="3792829" cy="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72D93EF-43E3-930E-01AD-348D90DB901B}"/>
              </a:ext>
            </a:extLst>
          </p:cNvPr>
          <p:cNvCxnSpPr>
            <a:cxnSpLocks/>
          </p:cNvCxnSpPr>
          <p:nvPr/>
        </p:nvCxnSpPr>
        <p:spPr>
          <a:xfrm>
            <a:off x="3881928" y="2547716"/>
            <a:ext cx="379282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C5BE758-4982-F29F-6533-5D36D83F3822}"/>
              </a:ext>
            </a:extLst>
          </p:cNvPr>
          <p:cNvSpPr txBox="1"/>
          <p:nvPr/>
        </p:nvSpPr>
        <p:spPr>
          <a:xfrm>
            <a:off x="7674757" y="1836776"/>
            <a:ext cx="184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High(3.3v~5v)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C7A06E-B7DF-9868-1419-F114F2B7B7B2}"/>
              </a:ext>
            </a:extLst>
          </p:cNvPr>
          <p:cNvSpPr txBox="1"/>
          <p:nvPr/>
        </p:nvSpPr>
        <p:spPr>
          <a:xfrm>
            <a:off x="7698093" y="2547716"/>
            <a:ext cx="1106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Low(0v)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5DF46-97E2-1A87-A979-2ED20F9F8D0D}"/>
              </a:ext>
            </a:extLst>
          </p:cNvPr>
          <p:cNvSpPr txBox="1"/>
          <p:nvPr/>
        </p:nvSpPr>
        <p:spPr>
          <a:xfrm>
            <a:off x="3054514" y="2363050"/>
            <a:ext cx="727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시간</a:t>
            </a:r>
          </a:p>
        </p:txBody>
      </p:sp>
    </p:spTree>
    <p:extLst>
      <p:ext uri="{BB962C8B-B14F-4D97-AF65-F5344CB8AC3E}">
        <p14:creationId xmlns:p14="http://schemas.microsoft.com/office/powerpoint/2010/main" val="12054579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BB3CE-C6D0-DF93-DDF9-412DB4C51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대 수동소자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0E1750E-FB44-1EED-B631-E994C9E47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7529" y="1849679"/>
            <a:ext cx="2957976" cy="1807481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62A94FA-97C5-E737-D8AC-CE11C200E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326" y="1785325"/>
            <a:ext cx="3285755" cy="19361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987D987-1A5D-2B57-7AEE-4A4E36C00C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6413" y="1849678"/>
            <a:ext cx="3079174" cy="18074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CFC172-DD1F-3002-6A0C-8155EBB85C71}"/>
              </a:ext>
            </a:extLst>
          </p:cNvPr>
          <p:cNvSpPr txBox="1"/>
          <p:nvPr/>
        </p:nvSpPr>
        <p:spPr>
          <a:xfrm>
            <a:off x="1799845" y="4443474"/>
            <a:ext cx="973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저항</a:t>
            </a:r>
            <a:endParaRPr lang="en-US" altLang="ko-KR" sz="32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F0657C-90C2-CBB6-0D49-BBC8C426201D}"/>
              </a:ext>
            </a:extLst>
          </p:cNvPr>
          <p:cNvSpPr txBox="1"/>
          <p:nvPr/>
        </p:nvSpPr>
        <p:spPr>
          <a:xfrm>
            <a:off x="5251753" y="446840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커패시터</a:t>
            </a:r>
            <a:endParaRPr lang="en-US" altLang="ko-KR" sz="32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9B652B-4D2F-D764-3D47-4DBE419CCFD7}"/>
              </a:ext>
            </a:extLst>
          </p:cNvPr>
          <p:cNvSpPr txBox="1"/>
          <p:nvPr/>
        </p:nvSpPr>
        <p:spPr>
          <a:xfrm>
            <a:off x="9181428" y="4468408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인덕터</a:t>
            </a:r>
            <a:endParaRPr lang="en-US" altLang="ko-KR" sz="32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434FD8-731F-9FA6-EAAA-36CF53FE1690}"/>
              </a:ext>
            </a:extLst>
          </p:cNvPr>
          <p:cNvSpPr txBox="1"/>
          <p:nvPr/>
        </p:nvSpPr>
        <p:spPr>
          <a:xfrm>
            <a:off x="807529" y="5351734"/>
            <a:ext cx="3275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전류가 흐르는 것을 방해함</a:t>
            </a:r>
            <a:endParaRPr lang="en-US" altLang="ko-KR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E293DC-D2CA-E25F-1809-33BD7ED73229}"/>
              </a:ext>
            </a:extLst>
          </p:cNvPr>
          <p:cNvSpPr txBox="1"/>
          <p:nvPr/>
        </p:nvSpPr>
        <p:spPr>
          <a:xfrm>
            <a:off x="4641451" y="5351734"/>
            <a:ext cx="3185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전기를 일시적으로 저장함</a:t>
            </a:r>
            <a:endParaRPr lang="en-US" altLang="ko-KR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FAD688-DECD-D073-1583-F783A02026AE}"/>
              </a:ext>
            </a:extLst>
          </p:cNvPr>
          <p:cNvSpPr txBox="1"/>
          <p:nvPr/>
        </p:nvSpPr>
        <p:spPr>
          <a:xfrm>
            <a:off x="8597937" y="5288166"/>
            <a:ext cx="30187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전류의 변화를 이용하여 </a:t>
            </a:r>
            <a:endParaRPr lang="en-US" altLang="ko-KR" sz="2000" dirty="0"/>
          </a:p>
          <a:p>
            <a:r>
              <a:rPr lang="ko-KR" altLang="en-US" sz="2000" dirty="0"/>
              <a:t>전압의 변화를 유도함</a:t>
            </a:r>
            <a:endParaRPr lang="en-US" altLang="ko-KR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E73263-FD99-8CC9-160C-0922DC40F332}"/>
              </a:ext>
            </a:extLst>
          </p:cNvPr>
          <p:cNvSpPr txBox="1"/>
          <p:nvPr/>
        </p:nvSpPr>
        <p:spPr>
          <a:xfrm>
            <a:off x="5394585" y="2934732"/>
            <a:ext cx="346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+</a:t>
            </a:r>
            <a:endParaRPr lang="ko-KR" altLang="en-US" sz="4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08F4B8-C23E-6242-404A-FE714BED9A4F}"/>
              </a:ext>
            </a:extLst>
          </p:cNvPr>
          <p:cNvSpPr txBox="1"/>
          <p:nvPr/>
        </p:nvSpPr>
        <p:spPr>
          <a:xfrm>
            <a:off x="6450863" y="2934732"/>
            <a:ext cx="346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</a:t>
            </a:r>
            <a:endParaRPr lang="ko-KR" altLang="en-US" sz="4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64815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653F5B-7EF5-25D4-5DBD-B37D2535C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저항의 종류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602A70-55E0-D039-BADB-E09180D67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C98DE7-0789-C1D5-2435-EA24D71EC33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189766F-4018-36CE-7F00-355DD63E29C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57" y="1873324"/>
            <a:ext cx="1908288" cy="190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0DF3FF-D02B-5804-3C7E-C4D0BD2C1E55}"/>
              </a:ext>
            </a:extLst>
          </p:cNvPr>
          <p:cNvSpPr txBox="1"/>
          <p:nvPr/>
        </p:nvSpPr>
        <p:spPr>
          <a:xfrm>
            <a:off x="405005" y="4618838"/>
            <a:ext cx="2781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탄소 피막 저항</a:t>
            </a:r>
            <a:endParaRPr lang="en-US" altLang="ko-KR" sz="32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5A1835-B048-C5C4-2F86-04137FFB8726}"/>
              </a:ext>
            </a:extLst>
          </p:cNvPr>
          <p:cNvSpPr txBox="1"/>
          <p:nvPr/>
        </p:nvSpPr>
        <p:spPr>
          <a:xfrm>
            <a:off x="245668" y="5324227"/>
            <a:ext cx="34932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0" i="0" dirty="0">
                <a:solidFill>
                  <a:srgbClr val="555555"/>
                </a:solidFill>
                <a:effectLst/>
                <a:latin typeface="AppleSDGothicNeo"/>
              </a:rPr>
              <a:t>세라믹 로드에 탄소분말</a:t>
            </a:r>
            <a:r>
              <a:rPr lang="en-US" altLang="ko-KR" sz="2000" b="0" i="0" dirty="0">
                <a:solidFill>
                  <a:srgbClr val="555555"/>
                </a:solidFill>
                <a:effectLst/>
                <a:latin typeface="AppleSDGothicNeo"/>
              </a:rPr>
              <a:t>, </a:t>
            </a:r>
          </a:p>
          <a:p>
            <a:r>
              <a:rPr lang="ko-KR" altLang="en-US" sz="2000" b="0" i="0" dirty="0">
                <a:solidFill>
                  <a:srgbClr val="555555"/>
                </a:solidFill>
                <a:effectLst/>
                <a:latin typeface="AppleSDGothicNeo"/>
              </a:rPr>
              <a:t>가격이 저렴하기 때문에 널리 </a:t>
            </a:r>
            <a:endParaRPr lang="en-US" altLang="ko-KR" sz="2000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r>
              <a:rPr lang="ko-KR" altLang="en-US" sz="2000" b="0" i="0" dirty="0">
                <a:solidFill>
                  <a:srgbClr val="555555"/>
                </a:solidFill>
                <a:effectLst/>
                <a:latin typeface="AppleSDGothicNeo"/>
              </a:rPr>
              <a:t>사용되는 형태의 종류</a:t>
            </a:r>
            <a:endParaRPr lang="en-US" altLang="ko-KR" sz="20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4ACE2EE-119F-C61F-433E-211E09570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631" y="2041655"/>
            <a:ext cx="209550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9E56B4-5EED-9F8F-0E12-3E2721BC240F}"/>
              </a:ext>
            </a:extLst>
          </p:cNvPr>
          <p:cNvSpPr txBox="1"/>
          <p:nvPr/>
        </p:nvSpPr>
        <p:spPr>
          <a:xfrm>
            <a:off x="4174666" y="5324227"/>
            <a:ext cx="28648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0" i="0" dirty="0">
                <a:solidFill>
                  <a:srgbClr val="555555"/>
                </a:solidFill>
                <a:effectLst/>
                <a:latin typeface="AppleSDGothicNeo"/>
              </a:rPr>
              <a:t>저항의 소형화</a:t>
            </a:r>
            <a:endParaRPr lang="en-US" altLang="ko-KR" sz="2000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r>
              <a:rPr lang="ko-KR" altLang="en-US" sz="2000" b="0" i="0" dirty="0">
                <a:solidFill>
                  <a:srgbClr val="555555"/>
                </a:solidFill>
                <a:effectLst/>
                <a:latin typeface="AppleSDGothicNeo"/>
              </a:rPr>
              <a:t>정격전력이 작다는 특징</a:t>
            </a:r>
            <a:endParaRPr lang="en-US" altLang="ko-KR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B8D30C-A94A-19ED-DB35-C20D82C391E2}"/>
              </a:ext>
            </a:extLst>
          </p:cNvPr>
          <p:cNvSpPr txBox="1"/>
          <p:nvPr/>
        </p:nvSpPr>
        <p:spPr>
          <a:xfrm>
            <a:off x="4283898" y="4570821"/>
            <a:ext cx="14830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칩 저항</a:t>
            </a:r>
            <a:endParaRPr lang="en-US" altLang="ko-KR" sz="32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6793156-7E03-6A29-9AC4-E8C2AA0BC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219" y="1770192"/>
            <a:ext cx="209550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B003DE-5CDE-9CB3-4FCE-142356D08B4D}"/>
              </a:ext>
            </a:extLst>
          </p:cNvPr>
          <p:cNvSpPr txBox="1"/>
          <p:nvPr/>
        </p:nvSpPr>
        <p:spPr>
          <a:xfrm>
            <a:off x="8293731" y="5324227"/>
            <a:ext cx="37497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0" i="0" dirty="0">
                <a:solidFill>
                  <a:srgbClr val="555555"/>
                </a:solidFill>
                <a:effectLst/>
                <a:latin typeface="AppleSDGothicNeo"/>
              </a:rPr>
              <a:t>손잡이를 돌리면 가운데 위치한 </a:t>
            </a:r>
            <a:endParaRPr lang="en-US" altLang="ko-KR" sz="2000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r>
              <a:rPr lang="ko-KR" altLang="en-US" sz="2000" b="0" i="0" dirty="0">
                <a:solidFill>
                  <a:srgbClr val="555555"/>
                </a:solidFill>
                <a:effectLst/>
                <a:latin typeface="AppleSDGothicNeo"/>
              </a:rPr>
              <a:t>다리 형태의 다이얼 와이퍼가 </a:t>
            </a:r>
            <a:endParaRPr lang="en-US" altLang="ko-KR" sz="2000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r>
              <a:rPr lang="ko-KR" altLang="en-US" sz="2000" b="0" i="0" dirty="0">
                <a:solidFill>
                  <a:srgbClr val="555555"/>
                </a:solidFill>
                <a:effectLst/>
                <a:latin typeface="AppleSDGothicNeo"/>
              </a:rPr>
              <a:t>회전하게 되면서 </a:t>
            </a:r>
            <a:r>
              <a:rPr lang="ko-KR" altLang="en-US" sz="2000" b="0" i="0" dirty="0" err="1">
                <a:solidFill>
                  <a:srgbClr val="555555"/>
                </a:solidFill>
                <a:effectLst/>
                <a:latin typeface="AppleSDGothicNeo"/>
              </a:rPr>
              <a:t>저항값을</a:t>
            </a:r>
            <a:r>
              <a:rPr lang="ko-KR" altLang="en-US" sz="2000" b="0" i="0" dirty="0">
                <a:solidFill>
                  <a:srgbClr val="555555"/>
                </a:solidFill>
                <a:effectLst/>
                <a:latin typeface="AppleSDGothicNeo"/>
              </a:rPr>
              <a:t> 조절</a:t>
            </a:r>
            <a:endParaRPr lang="en-US" altLang="ko-KR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734CD6-C709-7A20-9DE9-D5821C1A9A3F}"/>
              </a:ext>
            </a:extLst>
          </p:cNvPr>
          <p:cNvSpPr txBox="1"/>
          <p:nvPr/>
        </p:nvSpPr>
        <p:spPr>
          <a:xfrm>
            <a:off x="9073104" y="4558295"/>
            <a:ext cx="18774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가변 저항</a:t>
            </a:r>
            <a:endParaRPr lang="en-US" altLang="ko-KR" sz="32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61199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E5A431-EE14-8ADA-4700-84E7C9E0D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캐패시터의</a:t>
            </a:r>
            <a:r>
              <a:rPr lang="ko-KR" altLang="en-US" dirty="0"/>
              <a:t> 종류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70E38E-B0DC-930E-7E9B-FE78B9423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7FDEF4-E6A4-85FE-287B-E4EE7E486585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F78A01-0854-3314-AEB2-D42F8B689B69}"/>
              </a:ext>
            </a:extLst>
          </p:cNvPr>
          <p:cNvSpPr txBox="1"/>
          <p:nvPr/>
        </p:nvSpPr>
        <p:spPr>
          <a:xfrm>
            <a:off x="405005" y="4618838"/>
            <a:ext cx="30604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세라믹 </a:t>
            </a:r>
            <a:r>
              <a:rPr lang="ko-KR" altLang="en-US" sz="32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캐패시터</a:t>
            </a:r>
            <a:endParaRPr lang="en-US" altLang="ko-KR" sz="32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904E07-9500-3E61-6E83-34ED467D2174}"/>
              </a:ext>
            </a:extLst>
          </p:cNvPr>
          <p:cNvSpPr txBox="1"/>
          <p:nvPr/>
        </p:nvSpPr>
        <p:spPr>
          <a:xfrm>
            <a:off x="245668" y="5324227"/>
            <a:ext cx="31213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세라믹을 </a:t>
            </a:r>
            <a:r>
              <a:rPr lang="ko-KR" altLang="en-US" sz="2000" dirty="0" err="1"/>
              <a:t>적층식으로</a:t>
            </a:r>
            <a:r>
              <a:rPr lang="ko-KR" altLang="en-US" sz="2000" dirty="0"/>
              <a:t> 구현</a:t>
            </a:r>
            <a:endParaRPr lang="en-US" altLang="ko-KR" sz="2000" dirty="0"/>
          </a:p>
          <a:p>
            <a:r>
              <a:rPr lang="ko-KR" altLang="en-US" sz="2000" dirty="0"/>
              <a:t>극성이 없음</a:t>
            </a:r>
            <a:endParaRPr lang="en-US" altLang="ko-KR" sz="2000" dirty="0"/>
          </a:p>
          <a:p>
            <a:r>
              <a:rPr lang="ko-KR" altLang="en-US" sz="2000" dirty="0"/>
              <a:t>가장 흔하게 사용</a:t>
            </a:r>
            <a:endParaRPr lang="en-US" altLang="ko-KR" sz="2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2368F86-995B-C7A1-1802-0BBB4F7E1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626" y="2056486"/>
            <a:ext cx="2535127" cy="2055704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89C6662-8CCB-C28A-3785-B65D4915C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25" y="2125182"/>
            <a:ext cx="2879576" cy="209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C308EC-6A1F-F74E-C796-BE3C10986CAB}"/>
              </a:ext>
            </a:extLst>
          </p:cNvPr>
          <p:cNvSpPr txBox="1"/>
          <p:nvPr/>
        </p:nvSpPr>
        <p:spPr>
          <a:xfrm>
            <a:off x="4461203" y="4560585"/>
            <a:ext cx="2666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전해 </a:t>
            </a:r>
            <a:r>
              <a:rPr lang="ko-KR" altLang="en-US" sz="32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캐패시터</a:t>
            </a:r>
            <a:endParaRPr lang="en-US" altLang="ko-KR" sz="32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DC9A16-04FC-4872-784E-5B5B8830767D}"/>
              </a:ext>
            </a:extLst>
          </p:cNvPr>
          <p:cNvSpPr txBox="1"/>
          <p:nvPr/>
        </p:nvSpPr>
        <p:spPr>
          <a:xfrm>
            <a:off x="3767172" y="5283965"/>
            <a:ext cx="36920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세라믹 </a:t>
            </a:r>
            <a:r>
              <a:rPr lang="ko-KR" altLang="en-US" sz="2000" dirty="0" err="1"/>
              <a:t>캐패시터에</a:t>
            </a:r>
            <a:r>
              <a:rPr lang="ko-KR" altLang="en-US" sz="2000" dirty="0"/>
              <a:t> 비해 용량과</a:t>
            </a:r>
            <a:endParaRPr lang="en-US" altLang="ko-KR" sz="2000" dirty="0"/>
          </a:p>
          <a:p>
            <a:r>
              <a:rPr lang="ko-KR" altLang="en-US" sz="2000" dirty="0"/>
              <a:t> 내압이 큼</a:t>
            </a:r>
            <a:endParaRPr lang="en-US" altLang="ko-KR" sz="2000" dirty="0"/>
          </a:p>
          <a:p>
            <a:r>
              <a:rPr lang="ko-KR" altLang="en-US" sz="2000" dirty="0"/>
              <a:t>극성이 있다</a:t>
            </a:r>
            <a:r>
              <a:rPr lang="en-US" altLang="ko-KR" sz="20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60D084-B238-1FE8-22D5-5D3A600C35B6}"/>
              </a:ext>
            </a:extLst>
          </p:cNvPr>
          <p:cNvSpPr txBox="1"/>
          <p:nvPr/>
        </p:nvSpPr>
        <p:spPr>
          <a:xfrm>
            <a:off x="8369922" y="4560584"/>
            <a:ext cx="2666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탄탈</a:t>
            </a:r>
            <a:r>
              <a:rPr lang="ko-KR" altLang="en-US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32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캐패시터</a:t>
            </a:r>
            <a:endParaRPr lang="en-US" altLang="ko-KR" sz="32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2B5155-F158-3391-1DA0-20CC2BD66AA7}"/>
              </a:ext>
            </a:extLst>
          </p:cNvPr>
          <p:cNvSpPr txBox="1"/>
          <p:nvPr/>
        </p:nvSpPr>
        <p:spPr>
          <a:xfrm>
            <a:off x="8203870" y="5264511"/>
            <a:ext cx="39036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0" i="0" dirty="0">
                <a:solidFill>
                  <a:srgbClr val="222222"/>
                </a:solidFill>
                <a:effectLst/>
                <a:latin typeface="-apple-system"/>
              </a:rPr>
              <a:t>온도 안정성이 좋다</a:t>
            </a:r>
            <a:r>
              <a:rPr lang="en-US" altLang="ko-KR" sz="2000" b="0" i="0" dirty="0">
                <a:solidFill>
                  <a:srgbClr val="222222"/>
                </a:solidFill>
                <a:effectLst/>
                <a:latin typeface="-apple-system"/>
              </a:rPr>
              <a:t>.</a:t>
            </a:r>
          </a:p>
          <a:p>
            <a:pPr algn="l"/>
            <a:r>
              <a:rPr lang="ko-KR" altLang="en-US" sz="2000" b="0" i="0" dirty="0">
                <a:solidFill>
                  <a:srgbClr val="222222"/>
                </a:solidFill>
                <a:effectLst/>
                <a:latin typeface="-apple-system"/>
              </a:rPr>
              <a:t>용량 대비 사이즈가 작은 편이다</a:t>
            </a:r>
            <a:r>
              <a:rPr lang="en-US" altLang="ko-KR" sz="2000" b="0" i="0" dirty="0">
                <a:solidFill>
                  <a:srgbClr val="222222"/>
                </a:solidFill>
                <a:effectLst/>
                <a:latin typeface="-apple-system"/>
              </a:rPr>
              <a:t>.</a:t>
            </a:r>
          </a:p>
          <a:p>
            <a:pPr algn="l"/>
            <a:r>
              <a:rPr lang="en-US" altLang="ko-KR" sz="2000" dirty="0">
                <a:solidFill>
                  <a:srgbClr val="222222"/>
                </a:solidFill>
                <a:latin typeface="-apple-system"/>
              </a:rPr>
              <a:t>SR</a:t>
            </a:r>
            <a:r>
              <a:rPr lang="ko-KR" altLang="en-US" sz="2000" dirty="0">
                <a:solidFill>
                  <a:srgbClr val="222222"/>
                </a:solidFill>
                <a:latin typeface="-apple-system"/>
              </a:rPr>
              <a:t>이 낮다</a:t>
            </a:r>
            <a:endParaRPr lang="en-US" altLang="ko-KR" sz="2000" dirty="0">
              <a:solidFill>
                <a:srgbClr val="222222"/>
              </a:solidFill>
              <a:latin typeface="-apple-system"/>
            </a:endParaRPr>
          </a:p>
          <a:p>
            <a:pPr algn="l"/>
            <a:r>
              <a:rPr lang="ko-KR" altLang="en-US" sz="2000" b="0" i="0" dirty="0">
                <a:solidFill>
                  <a:srgbClr val="222222"/>
                </a:solidFill>
                <a:effectLst/>
                <a:latin typeface="-apple-system"/>
              </a:rPr>
              <a:t>극성이 있다</a:t>
            </a:r>
            <a:r>
              <a:rPr lang="en-US" altLang="ko-KR" sz="2000" b="0" i="0" dirty="0">
                <a:solidFill>
                  <a:srgbClr val="222222"/>
                </a:solidFill>
                <a:effectLst/>
                <a:latin typeface="-apple-system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4056313-BDA4-C593-49FF-85F0A5299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982" y="2399817"/>
            <a:ext cx="4045158" cy="156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73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D764C8-B15C-84F0-61F2-F98D1036A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 분류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2A7334-DDF3-C0B6-DD74-CD5333F4B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18963"/>
            <a:ext cx="10515600" cy="57999"/>
          </a:xfrm>
        </p:spPr>
        <p:txBody>
          <a:bodyPr>
            <a:normAutofit fontScale="25000" lnSpcReduction="20000"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51163A-CDC3-A5CA-5249-0429CA294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EBF338-F7DA-8716-F30A-3C0A0FF93EB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4827689-C921-8F11-0476-C2D86FB2ACF5}"/>
              </a:ext>
            </a:extLst>
          </p:cNvPr>
          <p:cNvSpPr/>
          <p:nvPr/>
        </p:nvSpPr>
        <p:spPr>
          <a:xfrm>
            <a:off x="5341307" y="1465545"/>
            <a:ext cx="1509386" cy="60125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9591EF6-9D48-630A-32D0-F1B44FD78E1D}"/>
              </a:ext>
            </a:extLst>
          </p:cNvPr>
          <p:cNvSpPr/>
          <p:nvPr/>
        </p:nvSpPr>
        <p:spPr>
          <a:xfrm>
            <a:off x="3959269" y="2463235"/>
            <a:ext cx="1509386" cy="60125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3BE6ED1-3C03-779F-011A-359E2AD77EA4}"/>
              </a:ext>
            </a:extLst>
          </p:cNvPr>
          <p:cNvSpPr/>
          <p:nvPr/>
        </p:nvSpPr>
        <p:spPr>
          <a:xfrm>
            <a:off x="6602261" y="2463235"/>
            <a:ext cx="1509386" cy="60125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296DAE-2BBD-46F7-B0B0-BD0996D5C645}"/>
              </a:ext>
            </a:extLst>
          </p:cNvPr>
          <p:cNvSpPr txBox="1"/>
          <p:nvPr/>
        </p:nvSpPr>
        <p:spPr>
          <a:xfrm>
            <a:off x="5489562" y="1520461"/>
            <a:ext cx="1345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컴퓨터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0877CF-DE0F-94A3-3498-058229DC836A}"/>
              </a:ext>
            </a:extLst>
          </p:cNvPr>
          <p:cNvSpPr txBox="1"/>
          <p:nvPr/>
        </p:nvSpPr>
        <p:spPr>
          <a:xfrm>
            <a:off x="4131502" y="2535002"/>
            <a:ext cx="1345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범용성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C66D01-D8B0-1D22-DD0F-3AFE3810B2A6}"/>
              </a:ext>
            </a:extLst>
          </p:cNvPr>
          <p:cNvSpPr txBox="1"/>
          <p:nvPr/>
        </p:nvSpPr>
        <p:spPr>
          <a:xfrm>
            <a:off x="6722302" y="2547528"/>
            <a:ext cx="1463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특수목적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521008A4-B367-A3DE-C979-85F264D54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45" y="4280554"/>
            <a:ext cx="1387511" cy="138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삼성전자 노트북 '갤럭시북3 고 5G'. 사진 제공=삼성전자">
            <a:extLst>
              <a:ext uri="{FF2B5EF4-FFF2-40B4-BE49-F238E27FC236}">
                <a16:creationId xmlns:a16="http://schemas.microsoft.com/office/drawing/2014/main" id="{EDA88CD9-6BD0-54C9-62D8-E30B98B5C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10" y="4490092"/>
            <a:ext cx="1509387" cy="100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14.6형 대화면 태블릿PC, 삼성전자 '갤럭시 탭 S8' 시리즈 공개 - 씨넷코리아 | 글로벌 IT 미디어">
            <a:extLst>
              <a:ext uri="{FF2B5EF4-FFF2-40B4-BE49-F238E27FC236}">
                <a16:creationId xmlns:a16="http://schemas.microsoft.com/office/drawing/2014/main" id="{B5EE304C-19F8-5011-CB1E-841290482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398" y="4451123"/>
            <a:ext cx="1616902" cy="107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layStation 5 Pro 디지털 콘솔">
            <a:extLst>
              <a:ext uri="{FF2B5EF4-FFF2-40B4-BE49-F238E27FC236}">
                <a16:creationId xmlns:a16="http://schemas.microsoft.com/office/drawing/2014/main" id="{B50F1E6A-6D85-47D6-F2A0-4D6BC6882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196" y="4178950"/>
            <a:ext cx="1338451" cy="133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LC : 산업자동화 스마트솔루션 | ㈜싸이몬 PLC">
            <a:extLst>
              <a:ext uri="{FF2B5EF4-FFF2-40B4-BE49-F238E27FC236}">
                <a16:creationId xmlns:a16="http://schemas.microsoft.com/office/drawing/2014/main" id="{CE300D25-360A-C187-85DA-140BB5A41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813" y="4379269"/>
            <a:ext cx="1243428" cy="112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네비게이션 시스템 내비게이션에 대한 스톡 벡터 아트 및 기타 이미지 - 내비게이션, 컴퓨터 모니터, 차 - iStock">
            <a:extLst>
              <a:ext uri="{FF2B5EF4-FFF2-40B4-BE49-F238E27FC236}">
                <a16:creationId xmlns:a16="http://schemas.microsoft.com/office/drawing/2014/main" id="{BD9EEC5D-C9B1-4D6F-2BDA-30A286B56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2241" y="4373065"/>
            <a:ext cx="1622010" cy="108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733CE88-CA16-D75F-2D76-C5D255527B97}"/>
              </a:ext>
            </a:extLst>
          </p:cNvPr>
          <p:cNvCxnSpPr>
            <a:stCxn id="8" idx="0"/>
            <a:endCxn id="6" idx="2"/>
          </p:cNvCxnSpPr>
          <p:nvPr/>
        </p:nvCxnSpPr>
        <p:spPr>
          <a:xfrm flipV="1">
            <a:off x="4713962" y="2066795"/>
            <a:ext cx="1382038" cy="396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E81D201-4142-378E-DF29-8847333C2271}"/>
              </a:ext>
            </a:extLst>
          </p:cNvPr>
          <p:cNvCxnSpPr>
            <a:stCxn id="6" idx="2"/>
            <a:endCxn id="9" idx="0"/>
          </p:cNvCxnSpPr>
          <p:nvPr/>
        </p:nvCxnSpPr>
        <p:spPr>
          <a:xfrm>
            <a:off x="6096000" y="2066795"/>
            <a:ext cx="1260954" cy="396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왼쪽 대괄호 27">
            <a:extLst>
              <a:ext uri="{FF2B5EF4-FFF2-40B4-BE49-F238E27FC236}">
                <a16:creationId xmlns:a16="http://schemas.microsoft.com/office/drawing/2014/main" id="{B1FC51C7-8B4C-4A05-17E3-0D4533A10DC8}"/>
              </a:ext>
            </a:extLst>
          </p:cNvPr>
          <p:cNvSpPr/>
          <p:nvPr/>
        </p:nvSpPr>
        <p:spPr>
          <a:xfrm rot="5400000">
            <a:off x="3098396" y="2332891"/>
            <a:ext cx="294361" cy="3461373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왼쪽 대괄호 28">
            <a:extLst>
              <a:ext uri="{FF2B5EF4-FFF2-40B4-BE49-F238E27FC236}">
                <a16:creationId xmlns:a16="http://schemas.microsoft.com/office/drawing/2014/main" id="{424979FD-E5AF-1FDC-6418-90E4F174CC38}"/>
              </a:ext>
            </a:extLst>
          </p:cNvPr>
          <p:cNvSpPr/>
          <p:nvPr/>
        </p:nvSpPr>
        <p:spPr>
          <a:xfrm rot="5400000">
            <a:off x="9151951" y="2426142"/>
            <a:ext cx="294361" cy="3228228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F17DEE3-BB63-3182-CFA9-D7D80B4FD1FE}"/>
              </a:ext>
            </a:extLst>
          </p:cNvPr>
          <p:cNvCxnSpPr>
            <a:cxnSpLocks/>
            <a:stCxn id="28" idx="1"/>
            <a:endCxn id="11" idx="2"/>
          </p:cNvCxnSpPr>
          <p:nvPr/>
        </p:nvCxnSpPr>
        <p:spPr>
          <a:xfrm flipV="1">
            <a:off x="3245576" y="3058222"/>
            <a:ext cx="1558678" cy="858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E446209-5184-B721-3B64-E87477C02925}"/>
              </a:ext>
            </a:extLst>
          </p:cNvPr>
          <p:cNvCxnSpPr>
            <a:cxnSpLocks/>
          </p:cNvCxnSpPr>
          <p:nvPr/>
        </p:nvCxnSpPr>
        <p:spPr>
          <a:xfrm>
            <a:off x="7356954" y="3071063"/>
            <a:ext cx="1942178" cy="828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8503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AD8274-64DD-DAB1-7787-23BA5C60F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인덕터의 종류</a:t>
            </a:r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12ACF62C-C3FD-7CE0-35A1-3FCF00DC1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2231" y="2046820"/>
            <a:ext cx="2159111" cy="1828894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3B5A28-7973-29F1-2552-CFD6B7C9E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02DB9F-D613-58F2-E7F2-5DA5BDDD1A8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725E05-F004-0638-A01E-47DF64276474}"/>
              </a:ext>
            </a:extLst>
          </p:cNvPr>
          <p:cNvSpPr txBox="1"/>
          <p:nvPr/>
        </p:nvSpPr>
        <p:spPr>
          <a:xfrm>
            <a:off x="489502" y="4430948"/>
            <a:ext cx="18774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칩 인덕터</a:t>
            </a:r>
            <a:endParaRPr lang="en-US" altLang="ko-KR" sz="32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1905FE-46E9-8ECB-2F59-F78B1C85A09D}"/>
              </a:ext>
            </a:extLst>
          </p:cNvPr>
          <p:cNvSpPr txBox="1"/>
          <p:nvPr/>
        </p:nvSpPr>
        <p:spPr>
          <a:xfrm>
            <a:off x="330165" y="5136337"/>
            <a:ext cx="37305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코일과 </a:t>
            </a:r>
            <a:r>
              <a:rPr lang="ko-KR" altLang="en-US" sz="20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코아를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내장한 </a:t>
            </a:r>
            <a:endParaRPr lang="en-US" altLang="ko-KR" sz="2000" b="0" i="0" dirty="0"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  <a:p>
            <a:r>
              <a:rPr lang="ko-KR" altLang="en-US" sz="2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칩패키지 형태의 인덕터로 형태</a:t>
            </a:r>
            <a:endParaRPr lang="en-US" altLang="ko-KR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B2B08C-154A-4434-CF70-7B1AC76744E5}"/>
              </a:ext>
            </a:extLst>
          </p:cNvPr>
          <p:cNvSpPr txBox="1"/>
          <p:nvPr/>
        </p:nvSpPr>
        <p:spPr>
          <a:xfrm>
            <a:off x="4619098" y="4372694"/>
            <a:ext cx="2350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i="0" dirty="0">
                <a:effectLst/>
                <a:latin typeface="Helvetica" panose="020B0604020202020204" pitchFamily="34" charset="0"/>
              </a:rPr>
              <a:t>파워 인덕터</a:t>
            </a:r>
            <a:endParaRPr lang="en-US" altLang="ko-KR" sz="32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D523A0-968F-0861-D14A-F05169E9C938}"/>
              </a:ext>
            </a:extLst>
          </p:cNvPr>
          <p:cNvSpPr txBox="1"/>
          <p:nvPr/>
        </p:nvSpPr>
        <p:spPr>
          <a:xfrm>
            <a:off x="4060673" y="5090535"/>
            <a:ext cx="3801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파워 인덕터는 주로 전원회로에 </a:t>
            </a:r>
            <a:endParaRPr lang="en-US" altLang="ko-KR" sz="2000" b="0" i="0" dirty="0"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  <a:p>
            <a:r>
              <a:rPr lang="ko-KR" altLang="en-US" sz="2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많이 쓰이는 인덕터</a:t>
            </a:r>
            <a:endParaRPr lang="en-US" altLang="ko-KR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E56820-C16D-D23C-D818-A0721301F444}"/>
              </a:ext>
            </a:extLst>
          </p:cNvPr>
          <p:cNvSpPr txBox="1"/>
          <p:nvPr/>
        </p:nvSpPr>
        <p:spPr>
          <a:xfrm>
            <a:off x="8696525" y="4372694"/>
            <a:ext cx="3005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i="0" dirty="0" err="1">
                <a:effectLst/>
                <a:latin typeface="Helvetica" panose="020B0604020202020204" pitchFamily="34" charset="0"/>
              </a:rPr>
              <a:t>링코일</a:t>
            </a:r>
            <a:r>
              <a:rPr lang="ko-KR" altLang="en-US" sz="3200" b="1" i="0" dirty="0">
                <a:effectLst/>
                <a:latin typeface="Helvetica" panose="020B0604020202020204" pitchFamily="34" charset="0"/>
              </a:rPr>
              <a:t> 인덕터</a:t>
            </a:r>
            <a:endParaRPr lang="en-US" altLang="ko-KR" sz="32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C19DB2-F585-0041-14FB-068E7889E5A9}"/>
              </a:ext>
            </a:extLst>
          </p:cNvPr>
          <p:cNvSpPr txBox="1"/>
          <p:nvPr/>
        </p:nvSpPr>
        <p:spPr>
          <a:xfrm>
            <a:off x="7861714" y="4777700"/>
            <a:ext cx="44550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altLang="ko-KR" sz="2000" b="0" i="0" dirty="0"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  <a:p>
            <a:pPr algn="l"/>
            <a:r>
              <a:rPr lang="ko-KR" altLang="en-US" sz="2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회로의 특정부분에 전류가 많이 </a:t>
            </a:r>
            <a:endParaRPr lang="en-US" altLang="ko-KR" sz="2000" b="0" i="0" dirty="0"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  <a:p>
            <a:pPr algn="l"/>
            <a:r>
              <a:rPr lang="ko-KR" altLang="en-US" sz="2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흐르는</a:t>
            </a:r>
            <a:r>
              <a:rPr lang="en-US" altLang="ko-KR" sz="2000" dirty="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곳에 인덕터를 사용해야 할</a:t>
            </a:r>
            <a:r>
              <a:rPr lang="ko-KR" altLang="en-US" sz="2000" dirty="0">
                <a:solidFill>
                  <a:srgbClr val="000000"/>
                </a:solidFill>
                <a:latin typeface="Helvetica" panose="020B0604020202020204" pitchFamily="34" charset="0"/>
              </a:rPr>
              <a:t> 때</a:t>
            </a:r>
            <a:endParaRPr lang="en-US" altLang="ko-KR" sz="2000" b="0" i="0" dirty="0">
              <a:solidFill>
                <a:srgbClr val="222222"/>
              </a:solidFill>
              <a:effectLst/>
              <a:latin typeface="-apple-system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73B48BB-D633-7B14-A2AD-D5D41D1C1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409" y="1569293"/>
            <a:ext cx="2350323" cy="176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9BF86E6-8184-6652-C116-2E2D657E5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044" y="1740242"/>
            <a:ext cx="1949550" cy="194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9998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74C756-B841-A384-53E2-6AEC17F67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저항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AC9C28-AC3B-7B05-B406-5049B17F2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33F27BE-4C91-553A-EA08-54F7C0CD1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884" y="2016275"/>
            <a:ext cx="4730751" cy="308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153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F3074B-F049-1461-55AC-FCC760E31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옴의 법칙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54B6477-CA0B-2C4B-5C6B-2AF993198332}"/>
              </a:ext>
            </a:extLst>
          </p:cNvPr>
          <p:cNvSpPr/>
          <p:nvPr/>
        </p:nvSpPr>
        <p:spPr>
          <a:xfrm>
            <a:off x="3825123" y="1454449"/>
            <a:ext cx="4179237" cy="4062636"/>
          </a:xfrm>
          <a:prstGeom prst="ellipse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38100">
                <a:solidFill>
                  <a:schemeClr val="tx1"/>
                </a:solidFill>
              </a:ln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2A94364-E3E1-48BD-67A6-323A1E059560}"/>
              </a:ext>
            </a:extLst>
          </p:cNvPr>
          <p:cNvCxnSpPr>
            <a:cxnSpLocks/>
          </p:cNvCxnSpPr>
          <p:nvPr/>
        </p:nvCxnSpPr>
        <p:spPr>
          <a:xfrm>
            <a:off x="3793293" y="3485767"/>
            <a:ext cx="4179237" cy="0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A56D77-E560-FE66-45F5-6D6007EB372D}"/>
              </a:ext>
            </a:extLst>
          </p:cNvPr>
          <p:cNvCxnSpPr>
            <a:cxnSpLocks/>
            <a:stCxn id="4" idx="4"/>
          </p:cNvCxnSpPr>
          <p:nvPr/>
        </p:nvCxnSpPr>
        <p:spPr>
          <a:xfrm flipV="1">
            <a:off x="5914742" y="3485767"/>
            <a:ext cx="15343" cy="203131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238B290-FE9A-3584-BE52-6CA7D9942138}"/>
              </a:ext>
            </a:extLst>
          </p:cNvPr>
          <p:cNvSpPr txBox="1"/>
          <p:nvPr/>
        </p:nvSpPr>
        <p:spPr>
          <a:xfrm>
            <a:off x="5383305" y="2316215"/>
            <a:ext cx="1425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전압 </a:t>
            </a:r>
            <a:r>
              <a:rPr lang="en-US" altLang="ko-KR" sz="3200" b="1" dirty="0"/>
              <a:t>V</a:t>
            </a:r>
            <a:endParaRPr lang="ko-KR" altLang="en-US" sz="3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5C3BC7-B1AF-B124-C2E8-DD96CE0DE97C}"/>
              </a:ext>
            </a:extLst>
          </p:cNvPr>
          <p:cNvSpPr txBox="1"/>
          <p:nvPr/>
        </p:nvSpPr>
        <p:spPr>
          <a:xfrm>
            <a:off x="4296819" y="3916650"/>
            <a:ext cx="1276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전류 </a:t>
            </a:r>
            <a:r>
              <a:rPr lang="en-US" altLang="ko-KR" sz="3200" b="1" dirty="0"/>
              <a:t>I</a:t>
            </a:r>
            <a:endParaRPr lang="ko-KR" altLang="en-US" sz="32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025B5B-EB7C-29AF-A766-D91EAE3E7E41}"/>
              </a:ext>
            </a:extLst>
          </p:cNvPr>
          <p:cNvSpPr txBox="1"/>
          <p:nvPr/>
        </p:nvSpPr>
        <p:spPr>
          <a:xfrm>
            <a:off x="6157499" y="3916650"/>
            <a:ext cx="14173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저항 </a:t>
            </a:r>
            <a:r>
              <a:rPr lang="en-US" altLang="ko-KR" sz="3200" b="1" dirty="0"/>
              <a:t>R</a:t>
            </a:r>
            <a:endParaRPr lang="ko-KR" altLang="en-US" sz="3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3A64DB-2B62-9E48-82DE-64545A126693}"/>
              </a:ext>
            </a:extLst>
          </p:cNvPr>
          <p:cNvSpPr txBox="1"/>
          <p:nvPr/>
        </p:nvSpPr>
        <p:spPr>
          <a:xfrm>
            <a:off x="1778102" y="5799071"/>
            <a:ext cx="8254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전압</a:t>
            </a:r>
            <a:r>
              <a:rPr lang="en-US" altLang="ko-KR" sz="3200" dirty="0"/>
              <a:t>, </a:t>
            </a:r>
            <a:r>
              <a:rPr lang="ko-KR" altLang="en-US" sz="3200" dirty="0"/>
              <a:t>전류</a:t>
            </a:r>
            <a:r>
              <a:rPr lang="en-US" altLang="ko-KR" sz="3200" dirty="0"/>
              <a:t>, </a:t>
            </a:r>
            <a:r>
              <a:rPr lang="ko-KR" altLang="en-US" sz="3200" dirty="0"/>
              <a:t>저항의 상관관계를 나타낸 식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22437279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B43BFF-534E-A7F9-00E6-6D4B184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4D9B0C-8753-8077-369F-4E4EF0CB3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715" y="5172063"/>
            <a:ext cx="10515600" cy="1097757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위 회로의 전압</a:t>
            </a:r>
            <a:r>
              <a:rPr lang="en-US" altLang="ko-KR" sz="3200" dirty="0"/>
              <a:t>/</a:t>
            </a:r>
            <a:r>
              <a:rPr lang="ko-KR" altLang="en-US" sz="3200" dirty="0"/>
              <a:t>전류는</a:t>
            </a:r>
            <a:r>
              <a:rPr lang="en-US" altLang="ko-KR" sz="3200" dirty="0"/>
              <a:t>?</a:t>
            </a:r>
          </a:p>
          <a:p>
            <a:r>
              <a:rPr lang="en-US" altLang="ko-KR" sz="3200" dirty="0"/>
              <a:t>R1 </a:t>
            </a:r>
            <a:r>
              <a:rPr lang="ko-KR" altLang="en-US" sz="3200" dirty="0"/>
              <a:t>저항의 양끝단에 걸리는 전압</a:t>
            </a:r>
            <a:r>
              <a:rPr lang="en-US" altLang="ko-KR" sz="3200" dirty="0"/>
              <a:t>/</a:t>
            </a:r>
            <a:r>
              <a:rPr lang="ko-KR" altLang="en-US" sz="3200" dirty="0"/>
              <a:t>전류는</a:t>
            </a:r>
            <a:r>
              <a:rPr lang="en-US" altLang="ko-KR" sz="3200" dirty="0"/>
              <a:t>?</a:t>
            </a:r>
            <a:endParaRPr lang="ko-KR" altLang="en-US" sz="3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58B350-7EAF-D8A5-DEDC-4D5F60D1A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433" y="1549839"/>
            <a:ext cx="8458635" cy="349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8314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82B3C-9F62-B4EF-906E-D38567541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AB587-8916-64FC-13B7-F9F6F276B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B51080-FD6B-7B56-A185-C28001A28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384" y="5183854"/>
            <a:ext cx="10515600" cy="1420374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위 회로의 전압</a:t>
            </a:r>
            <a:r>
              <a:rPr lang="en-US" altLang="ko-KR" sz="3200" dirty="0"/>
              <a:t>/</a:t>
            </a:r>
            <a:r>
              <a:rPr lang="ko-KR" altLang="en-US" sz="3200" dirty="0"/>
              <a:t>전류는</a:t>
            </a:r>
            <a:r>
              <a:rPr lang="en-US" altLang="ko-KR" sz="3200" dirty="0"/>
              <a:t>?</a:t>
            </a:r>
          </a:p>
          <a:p>
            <a:r>
              <a:rPr lang="en-US" altLang="ko-KR" sz="3200" dirty="0"/>
              <a:t>R1 </a:t>
            </a:r>
            <a:r>
              <a:rPr lang="ko-KR" altLang="en-US" sz="3200" dirty="0"/>
              <a:t>저항의 양끝단에 걸리는 전압</a:t>
            </a:r>
            <a:r>
              <a:rPr lang="en-US" altLang="ko-KR" sz="3200" dirty="0"/>
              <a:t>/</a:t>
            </a:r>
            <a:r>
              <a:rPr lang="ko-KR" altLang="en-US" sz="3200" dirty="0"/>
              <a:t>전류는</a:t>
            </a:r>
            <a:r>
              <a:rPr lang="en-US" altLang="ko-KR" sz="3200" dirty="0"/>
              <a:t>?</a:t>
            </a:r>
            <a:endParaRPr lang="ko-KR" altLang="en-US" sz="3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FC7BE5-4535-480C-1B88-2288787E4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370" y="1551278"/>
            <a:ext cx="8458635" cy="349903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57FC01C-8ADA-879C-05DB-648BA71326BF}"/>
              </a:ext>
            </a:extLst>
          </p:cNvPr>
          <p:cNvCxnSpPr>
            <a:cxnSpLocks/>
          </p:cNvCxnSpPr>
          <p:nvPr/>
        </p:nvCxnSpPr>
        <p:spPr>
          <a:xfrm flipH="1" flipV="1">
            <a:off x="3741588" y="1674146"/>
            <a:ext cx="133350" cy="56515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809AF44-1311-DC9D-9BFB-1E9A02C8F902}"/>
              </a:ext>
            </a:extLst>
          </p:cNvPr>
          <p:cNvCxnSpPr>
            <a:cxnSpLocks/>
          </p:cNvCxnSpPr>
          <p:nvPr/>
        </p:nvCxnSpPr>
        <p:spPr>
          <a:xfrm flipV="1">
            <a:off x="4827438" y="1686846"/>
            <a:ext cx="139700" cy="56515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7692BDD-FE66-CB8E-B8BF-B50F713E4207}"/>
              </a:ext>
            </a:extLst>
          </p:cNvPr>
          <p:cNvSpPr txBox="1"/>
          <p:nvPr/>
        </p:nvSpPr>
        <p:spPr>
          <a:xfrm>
            <a:off x="3379638" y="1186899"/>
            <a:ext cx="72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C000"/>
                </a:solidFill>
              </a:rPr>
              <a:t>10v</a:t>
            </a:r>
            <a:endParaRPr lang="ko-KR" altLang="en-US" sz="2400" b="1" dirty="0">
              <a:solidFill>
                <a:srgbClr val="FFC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E233FE-4CC3-7412-3A4A-93E2DD1475FF}"/>
              </a:ext>
            </a:extLst>
          </p:cNvPr>
          <p:cNvSpPr txBox="1"/>
          <p:nvPr/>
        </p:nvSpPr>
        <p:spPr>
          <a:xfrm>
            <a:off x="4827438" y="1180180"/>
            <a:ext cx="72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C000"/>
                </a:solidFill>
              </a:rPr>
              <a:t>0v</a:t>
            </a:r>
            <a:endParaRPr lang="ko-KR" altLang="en-US" sz="2400" b="1" dirty="0">
              <a:solidFill>
                <a:srgbClr val="FFC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EEB098-1ECE-5CD8-E9D6-3E8641A24265}"/>
              </a:ext>
            </a:extLst>
          </p:cNvPr>
          <p:cNvSpPr txBox="1"/>
          <p:nvPr/>
        </p:nvSpPr>
        <p:spPr>
          <a:xfrm>
            <a:off x="8907529" y="2629603"/>
            <a:ext cx="1085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C00000"/>
                </a:solidFill>
              </a:rPr>
              <a:t>10v</a:t>
            </a:r>
            <a:endParaRPr lang="ko-KR" altLang="en-US" sz="3200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DD7348-EAC5-88C7-6392-631CB841F3A4}"/>
              </a:ext>
            </a:extLst>
          </p:cNvPr>
          <p:cNvSpPr txBox="1"/>
          <p:nvPr/>
        </p:nvSpPr>
        <p:spPr>
          <a:xfrm>
            <a:off x="8596487" y="3868915"/>
            <a:ext cx="853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C00000"/>
                </a:solidFill>
              </a:rPr>
              <a:t>5</a:t>
            </a:r>
            <a:r>
              <a:rPr lang="el-GR" altLang="ko-KR" sz="32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Ω</a:t>
            </a:r>
            <a:endParaRPr lang="ko-KR" altLang="en-US" sz="3200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8023B3-7785-3255-57AE-362AEF243428}"/>
              </a:ext>
            </a:extLst>
          </p:cNvPr>
          <p:cNvSpPr txBox="1"/>
          <p:nvPr/>
        </p:nvSpPr>
        <p:spPr>
          <a:xfrm>
            <a:off x="7751830" y="3857367"/>
            <a:ext cx="1085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C00000"/>
                </a:solidFill>
              </a:rPr>
              <a:t>2A</a:t>
            </a:r>
            <a:endParaRPr lang="ko-KR" alt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3115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914C37-8BA3-AC4D-420A-435BD9F6A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직렬회로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E2B0DD4-EB69-D164-1D01-3D9EA3792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07168" y="1362806"/>
            <a:ext cx="4616687" cy="3264068"/>
          </a:xfr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3365C84-DBA3-D14C-7D1E-53ACC6081A92}"/>
              </a:ext>
            </a:extLst>
          </p:cNvPr>
          <p:cNvSpPr txBox="1">
            <a:spLocks/>
          </p:cNvSpPr>
          <p:nvPr/>
        </p:nvSpPr>
        <p:spPr>
          <a:xfrm>
            <a:off x="988218" y="5257800"/>
            <a:ext cx="10515600" cy="1137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위 회로의 전압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전류는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?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R1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과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R2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저항의 양끝단에 걸리는 전압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전류는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?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28452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4C5BC-4925-0082-A02B-148A5B6B7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2341F1-0619-3AA3-7909-EF81EE6E8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직렬회로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36252E3-3F3E-2256-9C85-F290331BF3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61241" y="2383193"/>
            <a:ext cx="4616687" cy="3264068"/>
          </a:xfr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B2CA6E6-9832-1858-DBC4-DB464DDACD1C}"/>
              </a:ext>
            </a:extLst>
          </p:cNvPr>
          <p:cNvCxnSpPr>
            <a:cxnSpLocks/>
          </p:cNvCxnSpPr>
          <p:nvPr/>
        </p:nvCxnSpPr>
        <p:spPr>
          <a:xfrm flipH="1" flipV="1">
            <a:off x="2890488" y="2399485"/>
            <a:ext cx="96762" cy="431367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F8845DB-1D7B-76E2-3645-09A84C140D01}"/>
              </a:ext>
            </a:extLst>
          </p:cNvPr>
          <p:cNvSpPr txBox="1"/>
          <p:nvPr/>
        </p:nvSpPr>
        <p:spPr>
          <a:xfrm>
            <a:off x="2475251" y="1964509"/>
            <a:ext cx="830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C000"/>
                </a:solidFill>
              </a:rPr>
              <a:t>24V</a:t>
            </a:r>
            <a:endParaRPr lang="ko-KR" altLang="en-US" sz="2400" b="1" dirty="0">
              <a:solidFill>
                <a:srgbClr val="FFC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D5A2904-F046-3529-2951-BFBE16778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956" y="2615169"/>
            <a:ext cx="2867961" cy="2772058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6B67C42-CC2B-222E-A7F1-20537577C16A}"/>
              </a:ext>
            </a:extLst>
          </p:cNvPr>
          <p:cNvCxnSpPr>
            <a:cxnSpLocks/>
          </p:cNvCxnSpPr>
          <p:nvPr/>
        </p:nvCxnSpPr>
        <p:spPr>
          <a:xfrm flipH="1" flipV="1">
            <a:off x="4741547" y="2425175"/>
            <a:ext cx="96762" cy="431367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FB847C8F-DDAE-A971-9680-004F58A7F049}"/>
              </a:ext>
            </a:extLst>
          </p:cNvPr>
          <p:cNvSpPr/>
          <p:nvPr/>
        </p:nvSpPr>
        <p:spPr>
          <a:xfrm>
            <a:off x="3110622" y="2541713"/>
            <a:ext cx="2716604" cy="93875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595C59-51A6-81A0-1886-7CF230508608}"/>
              </a:ext>
            </a:extLst>
          </p:cNvPr>
          <p:cNvSpPr txBox="1"/>
          <p:nvPr/>
        </p:nvSpPr>
        <p:spPr>
          <a:xfrm>
            <a:off x="3964196" y="2574769"/>
            <a:ext cx="789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latin typeface="Arial" panose="020B0604020202020204" pitchFamily="34" charset="0"/>
              </a:rPr>
              <a:t>2</a:t>
            </a:r>
            <a:r>
              <a:rPr lang="en-US" altLang="ko-KR" b="1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00</a:t>
            </a:r>
            <a:r>
              <a:rPr lang="el-GR" altLang="ko-KR" sz="1800" b="1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Ω</a:t>
            </a:r>
            <a:endParaRPr lang="ko-KR" altLang="en-US" sz="1800" b="1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AD1A04-12DB-6AB3-EE6D-2D013347FDAD}"/>
              </a:ext>
            </a:extLst>
          </p:cNvPr>
          <p:cNvSpPr txBox="1"/>
          <p:nvPr/>
        </p:nvSpPr>
        <p:spPr>
          <a:xfrm>
            <a:off x="8453246" y="4541289"/>
            <a:ext cx="1275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C00000"/>
                </a:solidFill>
              </a:rPr>
              <a:t>200</a:t>
            </a:r>
            <a:r>
              <a:rPr lang="el-GR" altLang="ko-KR" sz="20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Ω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7CF682-3A81-2B30-09C8-B49958D34E34}"/>
              </a:ext>
            </a:extLst>
          </p:cNvPr>
          <p:cNvSpPr txBox="1"/>
          <p:nvPr/>
        </p:nvSpPr>
        <p:spPr>
          <a:xfrm>
            <a:off x="8826507" y="3480466"/>
            <a:ext cx="957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C00000"/>
                </a:solidFill>
              </a:rPr>
              <a:t>24V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FC8A8F-E516-DA84-491D-CA79BD2F28AA}"/>
              </a:ext>
            </a:extLst>
          </p:cNvPr>
          <p:cNvSpPr txBox="1"/>
          <p:nvPr/>
        </p:nvSpPr>
        <p:spPr>
          <a:xfrm>
            <a:off x="7414265" y="4541289"/>
            <a:ext cx="1412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C00000"/>
                </a:solidFill>
              </a:rPr>
              <a:t>120mA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604384-1B4F-4E51-51B0-BE25A6DB9DCD}"/>
              </a:ext>
            </a:extLst>
          </p:cNvPr>
          <p:cNvSpPr txBox="1"/>
          <p:nvPr/>
        </p:nvSpPr>
        <p:spPr>
          <a:xfrm>
            <a:off x="3287476" y="3784394"/>
            <a:ext cx="3205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C000"/>
                </a:solidFill>
              </a:rPr>
              <a:t>120 X 100 = 12000</a:t>
            </a:r>
            <a:endParaRPr lang="ko-KR" altLang="en-US" sz="2400" b="1" dirty="0">
              <a:solidFill>
                <a:srgbClr val="FFC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5D44D6-D64D-4340-5ADE-130E3277C82A}"/>
              </a:ext>
            </a:extLst>
          </p:cNvPr>
          <p:cNvSpPr txBox="1"/>
          <p:nvPr/>
        </p:nvSpPr>
        <p:spPr>
          <a:xfrm>
            <a:off x="4358857" y="1985001"/>
            <a:ext cx="830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C000"/>
                </a:solidFill>
              </a:rPr>
              <a:t>12V</a:t>
            </a:r>
            <a:endParaRPr lang="ko-KR" altLang="en-US" sz="2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8782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248D3-22C2-6F38-6438-37573F396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DAF5CC-7C47-B4F7-AA94-94E91F23B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병렬회로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7783668D-9171-F768-71C4-AF06F4E865E9}"/>
              </a:ext>
            </a:extLst>
          </p:cNvPr>
          <p:cNvSpPr txBox="1">
            <a:spLocks/>
          </p:cNvSpPr>
          <p:nvPr/>
        </p:nvSpPr>
        <p:spPr>
          <a:xfrm>
            <a:off x="959643" y="5459512"/>
            <a:ext cx="10515600" cy="1137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위 회로의 전압</a:t>
            </a:r>
            <a:r>
              <a:rPr lang="en-US" altLang="ko-KR" dirty="0"/>
              <a:t>/</a:t>
            </a:r>
            <a:r>
              <a:rPr lang="ko-KR" altLang="en-US" dirty="0"/>
              <a:t>전류는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R1 </a:t>
            </a:r>
            <a:r>
              <a:rPr lang="ko-KR" altLang="en-US" dirty="0"/>
              <a:t>과 </a:t>
            </a:r>
            <a:r>
              <a:rPr lang="en-US" altLang="ko-KR" dirty="0"/>
              <a:t>R2 </a:t>
            </a:r>
            <a:r>
              <a:rPr lang="ko-KR" altLang="en-US" dirty="0"/>
              <a:t>저항의 양끝단에 걸리는 전압</a:t>
            </a:r>
            <a:r>
              <a:rPr lang="en-US" altLang="ko-KR" dirty="0"/>
              <a:t>/</a:t>
            </a:r>
            <a:r>
              <a:rPr lang="ko-KR" altLang="en-US" dirty="0"/>
              <a:t>전류는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3" name="내용 개체 틀 9">
            <a:extLst>
              <a:ext uri="{FF2B5EF4-FFF2-40B4-BE49-F238E27FC236}">
                <a16:creationId xmlns:a16="http://schemas.microsoft.com/office/drawing/2014/main" id="{37402EA4-DF16-6A42-1372-39A68BBBC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527" y="2126198"/>
            <a:ext cx="2887899" cy="28271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689C629-8559-76B3-30DD-DD556645C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180" y="1481595"/>
            <a:ext cx="4200393" cy="3794799"/>
          </a:xfrm>
          <a:prstGeom prst="rect">
            <a:avLst/>
          </a:prstGeom>
        </p:spPr>
      </p:pic>
      <p:pic>
        <p:nvPicPr>
          <p:cNvPr id="5" name="내용 개체 틀 9">
            <a:extLst>
              <a:ext uri="{FF2B5EF4-FFF2-40B4-BE49-F238E27FC236}">
                <a16:creationId xmlns:a16="http://schemas.microsoft.com/office/drawing/2014/main" id="{7ABEBD34-F977-564F-C2FC-18FCA0936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954" y="2182177"/>
            <a:ext cx="2887899" cy="28271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ADCE69-5AC4-E6BB-3950-560F47B3B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607" y="1537574"/>
            <a:ext cx="4200393" cy="379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3957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D5E12-A23D-3F25-46AC-8C9572C18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3C75E9-F5A2-5AB3-F5DA-2322B8537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687320" cy="1325563"/>
          </a:xfrm>
        </p:spPr>
        <p:txBody>
          <a:bodyPr/>
          <a:lstStyle/>
          <a:p>
            <a:r>
              <a:rPr lang="ko-KR" altLang="en-US" dirty="0"/>
              <a:t>병렬회로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E5DC34-E0D7-02C5-71D7-87886B675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949" y="2319338"/>
            <a:ext cx="4200393" cy="379479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6AD421C-346F-31EB-38F0-1994AF52D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955" y="3018989"/>
            <a:ext cx="2867961" cy="27720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7E5C62-B305-CC4E-A8E9-A8240A0A9C45}"/>
              </a:ext>
            </a:extLst>
          </p:cNvPr>
          <p:cNvSpPr txBox="1"/>
          <p:nvPr/>
        </p:nvSpPr>
        <p:spPr>
          <a:xfrm>
            <a:off x="8278245" y="4945109"/>
            <a:ext cx="12752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C00000"/>
                </a:solidFill>
              </a:rPr>
              <a:t>200</a:t>
            </a:r>
            <a:r>
              <a:rPr lang="el-GR" altLang="ko-KR" sz="16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Ω</a:t>
            </a:r>
            <a:endParaRPr lang="en-US" altLang="ko-KR" sz="1600" b="1" i="0" dirty="0">
              <a:solidFill>
                <a:srgbClr val="C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sz="1600" b="1" dirty="0">
                <a:solidFill>
                  <a:srgbClr val="C00000"/>
                </a:solidFill>
              </a:rPr>
              <a:t>300</a:t>
            </a:r>
            <a:r>
              <a:rPr lang="el-GR" altLang="ko-KR" sz="16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Ω</a:t>
            </a:r>
            <a:endParaRPr lang="ko-KR" altLang="en-US" sz="1600" b="1" dirty="0">
              <a:solidFill>
                <a:srgbClr val="C00000"/>
              </a:solidFill>
            </a:endParaRPr>
          </a:p>
          <a:p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E46DD2-014D-600E-72A9-F9515E0D3530}"/>
              </a:ext>
            </a:extLst>
          </p:cNvPr>
          <p:cNvSpPr txBox="1"/>
          <p:nvPr/>
        </p:nvSpPr>
        <p:spPr>
          <a:xfrm>
            <a:off x="8651506" y="3884286"/>
            <a:ext cx="957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C00000"/>
                </a:solidFill>
              </a:rPr>
              <a:t>12V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726B3C-7630-2AD4-01A3-4169B8572613}"/>
              </a:ext>
            </a:extLst>
          </p:cNvPr>
          <p:cNvSpPr txBox="1"/>
          <p:nvPr/>
        </p:nvSpPr>
        <p:spPr>
          <a:xfrm>
            <a:off x="7447704" y="4921802"/>
            <a:ext cx="141224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C00000"/>
                </a:solidFill>
              </a:rPr>
              <a:t>60mA</a:t>
            </a:r>
          </a:p>
          <a:p>
            <a:r>
              <a:rPr lang="en-US" altLang="ko-KR" sz="1600" b="1" dirty="0">
                <a:solidFill>
                  <a:srgbClr val="C00000"/>
                </a:solidFill>
              </a:rPr>
              <a:t>40mA</a:t>
            </a:r>
            <a:endParaRPr lang="ko-KR" altLang="en-US" sz="1600" b="1" dirty="0">
              <a:solidFill>
                <a:srgbClr val="C00000"/>
              </a:solidFill>
            </a:endParaRPr>
          </a:p>
          <a:p>
            <a:endParaRPr lang="ko-KR" altLang="en-US" sz="2000" b="1" dirty="0">
              <a:solidFill>
                <a:srgbClr val="C00000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085DB1F-1639-E813-BF3F-BC49ADFC7BC4}"/>
              </a:ext>
            </a:extLst>
          </p:cNvPr>
          <p:cNvCxnSpPr>
            <a:cxnSpLocks/>
          </p:cNvCxnSpPr>
          <p:nvPr/>
        </p:nvCxnSpPr>
        <p:spPr>
          <a:xfrm flipH="1" flipV="1">
            <a:off x="3791497" y="3569687"/>
            <a:ext cx="96762" cy="431367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AE744DE-77BA-DD55-F743-4D667946E208}"/>
              </a:ext>
            </a:extLst>
          </p:cNvPr>
          <p:cNvCxnSpPr>
            <a:cxnSpLocks/>
          </p:cNvCxnSpPr>
          <p:nvPr/>
        </p:nvCxnSpPr>
        <p:spPr>
          <a:xfrm flipH="1" flipV="1">
            <a:off x="3622117" y="2363115"/>
            <a:ext cx="96762" cy="431367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B3CF7A32-0C0C-F3F4-DECB-BD715AE21F46}"/>
              </a:ext>
            </a:extLst>
          </p:cNvPr>
          <p:cNvSpPr/>
          <p:nvPr/>
        </p:nvSpPr>
        <p:spPr>
          <a:xfrm>
            <a:off x="3358515" y="2428887"/>
            <a:ext cx="1774876" cy="150555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33408A5-5503-E5E3-F05C-68E17D627A69}"/>
                  </a:ext>
                </a:extLst>
              </p:cNvPr>
              <p:cNvSpPr txBox="1"/>
              <p:nvPr/>
            </p:nvSpPr>
            <p:spPr>
              <a:xfrm>
                <a:off x="5201046" y="2263553"/>
                <a:ext cx="578605" cy="8879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18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8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p>
                              <m:r>
                                <a:rPr lang="en-US" altLang="ko-KR" sz="18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1800" b="1" dirty="0">
                  <a:solidFill>
                    <a:schemeClr val="accent1"/>
                  </a:solidFill>
                  <a:latin typeface="Arial" panose="020B0604020202020204" pitchFamily="34" charset="0"/>
                </a:endParaRPr>
              </a:p>
              <a:p>
                <a:endParaRPr lang="en-US" altLang="ko-KR" sz="1800" b="1" dirty="0">
                  <a:solidFill>
                    <a:schemeClr val="accent1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33408A5-5503-E5E3-F05C-68E17D627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046" y="2263553"/>
                <a:ext cx="578605" cy="8879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BAD6122-5C92-C0A6-487D-2E142DD2A357}"/>
              </a:ext>
            </a:extLst>
          </p:cNvPr>
          <p:cNvSpPr txBox="1"/>
          <p:nvPr/>
        </p:nvSpPr>
        <p:spPr>
          <a:xfrm>
            <a:off x="3567850" y="4114247"/>
            <a:ext cx="1138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C000"/>
                </a:solidFill>
              </a:rPr>
              <a:t>40mA</a:t>
            </a:r>
            <a:endParaRPr lang="ko-KR" altLang="en-US" sz="2000" b="1" dirty="0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1ADEB73-6302-3B3E-175B-BD41909330C0}"/>
                  </a:ext>
                </a:extLst>
              </p:cNvPr>
              <p:cNvSpPr txBox="1"/>
              <p:nvPr/>
            </p:nvSpPr>
            <p:spPr>
              <a:xfrm>
                <a:off x="5621477" y="2324253"/>
                <a:ext cx="1350049" cy="7956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p>
                              <m:r>
                                <a:rPr lang="en-US" altLang="ko-KR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b="1" dirty="0">
                  <a:solidFill>
                    <a:schemeClr val="accent1"/>
                  </a:solidFill>
                </a:endParaRP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1ADEB73-6302-3B3E-175B-BD4190933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477" y="2324253"/>
                <a:ext cx="1350049" cy="7956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096D093-049F-6A0A-A3C6-B22D33A36106}"/>
                  </a:ext>
                </a:extLst>
              </p:cNvPr>
              <p:cNvSpPr txBox="1"/>
              <p:nvPr/>
            </p:nvSpPr>
            <p:spPr>
              <a:xfrm>
                <a:off x="6674676" y="2309719"/>
                <a:ext cx="475258" cy="7956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p>
                              <m:r>
                                <a:rPr lang="en-US" altLang="ko-KR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b="1" dirty="0">
                  <a:solidFill>
                    <a:schemeClr val="accent1"/>
                  </a:solidFill>
                </a:endParaRP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096D093-049F-6A0A-A3C6-B22D33A36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676" y="2309719"/>
                <a:ext cx="475258" cy="7956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01A7DC4-9F29-86A2-F69B-982519C7BDBC}"/>
              </a:ext>
            </a:extLst>
          </p:cNvPr>
          <p:cNvSpPr txBox="1"/>
          <p:nvPr/>
        </p:nvSpPr>
        <p:spPr>
          <a:xfrm>
            <a:off x="5707308" y="241495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=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CDDDCD-4012-B623-93D4-07E0CDB68E6E}"/>
              </a:ext>
            </a:extLst>
          </p:cNvPr>
          <p:cNvSpPr txBox="1"/>
          <p:nvPr/>
        </p:nvSpPr>
        <p:spPr>
          <a:xfrm>
            <a:off x="6458577" y="240660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+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69D570-A245-8AB8-05AB-ECA660514812}"/>
              </a:ext>
            </a:extLst>
          </p:cNvPr>
          <p:cNvSpPr txBox="1"/>
          <p:nvPr/>
        </p:nvSpPr>
        <p:spPr>
          <a:xfrm>
            <a:off x="7188215" y="2352722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….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16F698-DFB1-17F6-8C4C-894D3E42307A}"/>
              </a:ext>
            </a:extLst>
          </p:cNvPr>
          <p:cNvSpPr txBox="1"/>
          <p:nvPr/>
        </p:nvSpPr>
        <p:spPr>
          <a:xfrm>
            <a:off x="4857415" y="3528566"/>
            <a:ext cx="977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C000"/>
                </a:solidFill>
              </a:rPr>
              <a:t>120</a:t>
            </a:r>
            <a:r>
              <a:rPr lang="el-GR" altLang="ko-KR" sz="2400" b="1" i="0" dirty="0"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Ω</a:t>
            </a:r>
            <a:endParaRPr lang="ko-KR" altLang="en-US" sz="2400" b="1" dirty="0">
              <a:solidFill>
                <a:srgbClr val="FFC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A54488-DD66-841F-50E2-A26E7256C70E}"/>
              </a:ext>
            </a:extLst>
          </p:cNvPr>
          <p:cNvSpPr txBox="1"/>
          <p:nvPr/>
        </p:nvSpPr>
        <p:spPr>
          <a:xfrm>
            <a:off x="3221844" y="1959799"/>
            <a:ext cx="1138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C000"/>
                </a:solidFill>
              </a:rPr>
              <a:t>60mA</a:t>
            </a:r>
            <a:endParaRPr lang="ko-KR" altLang="en-US" sz="2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6303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E1829D-9E9E-26F6-B657-47EBD5B6D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혼합회로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C90FEFD-97E2-5FE8-2875-18F33F454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4102"/>
            <a:ext cx="10515600" cy="1114010"/>
          </a:xfrm>
        </p:spPr>
        <p:txBody>
          <a:bodyPr/>
          <a:lstStyle/>
          <a:p>
            <a:r>
              <a:rPr lang="ko-KR" altLang="en-US" dirty="0"/>
              <a:t>위 회로의 전압</a:t>
            </a:r>
            <a:r>
              <a:rPr lang="en-US" altLang="ko-KR" dirty="0"/>
              <a:t>/</a:t>
            </a:r>
            <a:r>
              <a:rPr lang="ko-KR" altLang="en-US" dirty="0"/>
              <a:t>전류는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R1, R2, R3 </a:t>
            </a:r>
            <a:r>
              <a:rPr lang="ko-KR" altLang="en-US" dirty="0"/>
              <a:t>저항의 양끝단에 걸리는 전압</a:t>
            </a:r>
            <a:r>
              <a:rPr lang="en-US" altLang="ko-KR" dirty="0"/>
              <a:t>/</a:t>
            </a:r>
            <a:r>
              <a:rPr lang="ko-KR" altLang="en-US" dirty="0"/>
              <a:t>전류는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D78A2D-FEF5-AF22-D26B-38371014A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557" y="1481958"/>
            <a:ext cx="4540483" cy="343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7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213CE4-ABC4-5882-0931-10C606F02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IoT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64DDCB-3DDA-47AD-ABEE-3B48E21E8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10147"/>
            <a:ext cx="10515600" cy="1466815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사물인터넷</a:t>
            </a:r>
            <a:r>
              <a:rPr lang="en-US" altLang="ko-KR" dirty="0"/>
              <a:t>(Internet Of Things)</a:t>
            </a:r>
          </a:p>
          <a:p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각종 사물에 </a:t>
            </a:r>
            <a:r>
              <a:rPr lang="ko-KR" altLang="en-US" b="0" i="0" u="none" strike="noStrike" dirty="0">
                <a:effectLst/>
                <a:latin typeface="Arial" panose="020B0604020202020204" pitchFamily="34" charset="0"/>
                <a:hlinkClick r:id="rId3" tooltip="센서"/>
              </a:rPr>
              <a:t>센서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와 통신 기능을 내장하여 </a:t>
            </a:r>
            <a:r>
              <a:rPr lang="ko-KR" altLang="en-US" b="0" i="0" u="none" strike="noStrike" dirty="0">
                <a:effectLst/>
                <a:latin typeface="Arial" panose="020B0604020202020204" pitchFamily="34" charset="0"/>
                <a:hlinkClick r:id="rId4" tooltip="인터넷"/>
              </a:rPr>
              <a:t>인터넷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에 연결하는 기술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indent="0">
              <a:buNone/>
            </a:pP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즉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ko-KR" altLang="en-US" b="0" i="0" u="none" strike="noStrike" dirty="0">
                <a:effectLst/>
                <a:latin typeface="Arial" panose="020B0604020202020204" pitchFamily="34" charset="0"/>
                <a:hlinkClick r:id="rId5" tooltip="무선 통신"/>
              </a:rPr>
              <a:t>무선 통신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을 통해 각종 사물을 연결하는 기술을 의미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EB2A2D-254D-8BD6-538E-EF0A88476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649145-2BDC-A406-1772-6A1B3F7C19C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pic>
        <p:nvPicPr>
          <p:cNvPr id="1026" name="Picture 2" descr="사물인터넷: 4.0 시대 혁명의 첨단 기술 - BAP Software">
            <a:extLst>
              <a:ext uri="{FF2B5EF4-FFF2-40B4-BE49-F238E27FC236}">
                <a16:creationId xmlns:a16="http://schemas.microsoft.com/office/drawing/2014/main" id="{6573C426-7F00-CDDF-6946-2F349C8EA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868" y="1325562"/>
            <a:ext cx="5946481" cy="312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0933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F3A56-83F7-290C-92EC-739EBF026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E3D3F-9EDD-C4F8-698F-B0E6A89AB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718050" cy="1325563"/>
          </a:xfrm>
        </p:spPr>
        <p:txBody>
          <a:bodyPr/>
          <a:lstStyle/>
          <a:p>
            <a:r>
              <a:rPr lang="ko-KR" altLang="en-US" dirty="0"/>
              <a:t>혼합회로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10C71B3-0537-1EE9-29D5-962CD16F6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4102"/>
            <a:ext cx="10515600" cy="1114010"/>
          </a:xfrm>
        </p:spPr>
        <p:txBody>
          <a:bodyPr/>
          <a:lstStyle/>
          <a:p>
            <a:r>
              <a:rPr lang="ko-KR" altLang="en-US" dirty="0"/>
              <a:t>위 회로의 전압</a:t>
            </a:r>
            <a:r>
              <a:rPr lang="en-US" altLang="ko-KR" dirty="0"/>
              <a:t>/</a:t>
            </a:r>
            <a:r>
              <a:rPr lang="ko-KR" altLang="en-US" dirty="0"/>
              <a:t>전류는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R1, R2, R3 </a:t>
            </a:r>
            <a:r>
              <a:rPr lang="ko-KR" altLang="en-US" dirty="0"/>
              <a:t>저항의 양끝단에 걸리는 전압</a:t>
            </a:r>
            <a:r>
              <a:rPr lang="en-US" altLang="ko-KR" dirty="0"/>
              <a:t>/</a:t>
            </a:r>
            <a:r>
              <a:rPr lang="ko-KR" altLang="en-US" dirty="0"/>
              <a:t>전류는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205B11-7EA2-481C-A5B9-B6A71F2CA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282" y="1843908"/>
            <a:ext cx="4540483" cy="3435527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374B425-7EE2-9F05-7DB2-5EA5AA983C9A}"/>
              </a:ext>
            </a:extLst>
          </p:cNvPr>
          <p:cNvCxnSpPr>
            <a:cxnSpLocks/>
          </p:cNvCxnSpPr>
          <p:nvPr/>
        </p:nvCxnSpPr>
        <p:spPr>
          <a:xfrm flipH="1" flipV="1">
            <a:off x="2703025" y="2260299"/>
            <a:ext cx="96762" cy="431367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5934BCA-94FD-0CF8-A4F8-58A4B3203DAF}"/>
              </a:ext>
            </a:extLst>
          </p:cNvPr>
          <p:cNvSpPr txBox="1"/>
          <p:nvPr/>
        </p:nvSpPr>
        <p:spPr>
          <a:xfrm>
            <a:off x="2153091" y="1765281"/>
            <a:ext cx="1247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C000"/>
                </a:solidFill>
              </a:rPr>
              <a:t>19.38V</a:t>
            </a:r>
            <a:endParaRPr lang="ko-KR" altLang="en-US" sz="2400" b="1" dirty="0">
              <a:solidFill>
                <a:srgbClr val="FFC000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0CEB539-1873-8017-8287-5971837A1BD0}"/>
              </a:ext>
            </a:extLst>
          </p:cNvPr>
          <p:cNvCxnSpPr>
            <a:cxnSpLocks/>
          </p:cNvCxnSpPr>
          <p:nvPr/>
        </p:nvCxnSpPr>
        <p:spPr>
          <a:xfrm flipH="1" flipV="1">
            <a:off x="3990066" y="1800108"/>
            <a:ext cx="96762" cy="431367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BABBC556-780C-AC06-7D1A-343369FD9BCF}"/>
              </a:ext>
            </a:extLst>
          </p:cNvPr>
          <p:cNvSpPr/>
          <p:nvPr/>
        </p:nvSpPr>
        <p:spPr>
          <a:xfrm>
            <a:off x="3797001" y="2078025"/>
            <a:ext cx="1438824" cy="122759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C48A87-B3B8-9025-C934-2F8F49197110}"/>
              </a:ext>
            </a:extLst>
          </p:cNvPr>
          <p:cNvSpPr txBox="1"/>
          <p:nvPr/>
        </p:nvSpPr>
        <p:spPr>
          <a:xfrm>
            <a:off x="3021272" y="3502621"/>
            <a:ext cx="29724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C000"/>
                </a:solidFill>
              </a:rPr>
              <a:t>36/185.71 = 193.8</a:t>
            </a:r>
          </a:p>
          <a:p>
            <a:r>
              <a:rPr lang="en-US" altLang="ko-KR" sz="2000" b="1" dirty="0">
                <a:solidFill>
                  <a:srgbClr val="FFC000"/>
                </a:solidFill>
              </a:rPr>
              <a:t>193.8 x 100 = 19380</a:t>
            </a:r>
            <a:endParaRPr lang="ko-KR" altLang="en-US" sz="2000" b="1" dirty="0">
              <a:solidFill>
                <a:srgbClr val="FFC000"/>
              </a:solidFill>
            </a:endParaRPr>
          </a:p>
          <a:p>
            <a:r>
              <a:rPr lang="en-US" altLang="ko-KR" sz="2000" b="1" dirty="0">
                <a:solidFill>
                  <a:srgbClr val="FFC000"/>
                </a:solidFill>
              </a:rPr>
              <a:t>193.8 x 85.71 = 16610</a:t>
            </a:r>
            <a:endParaRPr lang="ko-KR" altLang="en-US" sz="2000" b="1" dirty="0">
              <a:solidFill>
                <a:srgbClr val="FFC000"/>
              </a:solidFill>
            </a:endParaRPr>
          </a:p>
          <a:p>
            <a:endParaRPr lang="ko-KR" altLang="en-US" sz="2400" b="1" dirty="0">
              <a:solidFill>
                <a:srgbClr val="FFC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0B5862-92B3-EE76-C58B-3F4568DF6168}"/>
              </a:ext>
            </a:extLst>
          </p:cNvPr>
          <p:cNvSpPr txBox="1"/>
          <p:nvPr/>
        </p:nvSpPr>
        <p:spPr>
          <a:xfrm>
            <a:off x="3435346" y="1301245"/>
            <a:ext cx="1222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C000"/>
                </a:solidFill>
              </a:rPr>
              <a:t>16.61V</a:t>
            </a:r>
            <a:endParaRPr lang="ko-KR" altLang="en-US" sz="2400" b="1" dirty="0">
              <a:solidFill>
                <a:srgbClr val="FFC000"/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E64BBC8-B46C-1795-900A-B682DAADD34C}"/>
              </a:ext>
            </a:extLst>
          </p:cNvPr>
          <p:cNvGrpSpPr/>
          <p:nvPr/>
        </p:nvGrpSpPr>
        <p:grpSpPr>
          <a:xfrm>
            <a:off x="5323348" y="1873793"/>
            <a:ext cx="2394653" cy="887935"/>
            <a:chOff x="6832699" y="1195341"/>
            <a:chExt cx="2394653" cy="8879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3DB48EA-43D0-4A5E-56E7-EA7F422810A4}"/>
                    </a:ext>
                  </a:extLst>
                </p:cNvPr>
                <p:cNvSpPr txBox="1"/>
                <p:nvPr/>
              </p:nvSpPr>
              <p:spPr>
                <a:xfrm>
                  <a:off x="6832699" y="1195341"/>
                  <a:ext cx="578605" cy="88793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1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ko-KR" sz="1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p>
                                <m:r>
                                  <a:rPr lang="en-US" altLang="ko-KR" sz="1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altLang="ko-KR" sz="1800" b="1" dirty="0">
                    <a:solidFill>
                      <a:schemeClr val="accent1"/>
                    </a:solidFill>
                    <a:latin typeface="Arial" panose="020B0604020202020204" pitchFamily="34" charset="0"/>
                  </a:endParaRPr>
                </a:p>
                <a:p>
                  <a:endParaRPr lang="en-US" altLang="ko-KR" sz="1800" b="1" dirty="0">
                    <a:solidFill>
                      <a:schemeClr val="accent1"/>
                    </a:solidFill>
                    <a:latin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3DB48EA-43D0-4A5E-56E7-EA7F422810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2699" y="1195341"/>
                  <a:ext cx="578605" cy="88793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FD358BC-6FA4-B2FC-2C6B-1FB237A4DC59}"/>
                    </a:ext>
                  </a:extLst>
                </p:cNvPr>
                <p:cNvSpPr txBox="1"/>
                <p:nvPr/>
              </p:nvSpPr>
              <p:spPr>
                <a:xfrm>
                  <a:off x="7253130" y="1256041"/>
                  <a:ext cx="1350049" cy="79560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ko-KR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p>
                                <m:r>
                                  <a:rPr lang="en-US" altLang="ko-KR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altLang="ko-KR" b="1" dirty="0">
                    <a:solidFill>
                      <a:schemeClr val="accent1"/>
                    </a:solidFill>
                  </a:endParaRPr>
                </a:p>
                <a:p>
                  <a:endParaRPr lang="ko-KR" alt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FD358BC-6FA4-B2FC-2C6B-1FB237A4DC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3130" y="1256041"/>
                  <a:ext cx="1350049" cy="79560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E239E74-0CE9-73FC-7175-8876AFF32436}"/>
                    </a:ext>
                  </a:extLst>
                </p:cNvPr>
                <p:cNvSpPr txBox="1"/>
                <p:nvPr/>
              </p:nvSpPr>
              <p:spPr>
                <a:xfrm>
                  <a:off x="8306329" y="1241507"/>
                  <a:ext cx="475258" cy="7956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ko-KR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p>
                                <m:r>
                                  <a:rPr lang="en-US" altLang="ko-KR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altLang="ko-KR" b="1" dirty="0">
                    <a:solidFill>
                      <a:schemeClr val="accent1"/>
                    </a:solidFill>
                  </a:endParaRPr>
                </a:p>
                <a:p>
                  <a:endParaRPr lang="ko-KR" alt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E239E74-0CE9-73FC-7175-8876AFF324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6329" y="1241507"/>
                  <a:ext cx="475258" cy="79560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8E98C96-2870-742F-6E8F-76F4AC3CB6EF}"/>
                </a:ext>
              </a:extLst>
            </p:cNvPr>
            <p:cNvSpPr txBox="1"/>
            <p:nvPr/>
          </p:nvSpPr>
          <p:spPr>
            <a:xfrm>
              <a:off x="7338961" y="1346743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1"/>
                  </a:solidFill>
                </a:rPr>
                <a:t>=</a:t>
              </a:r>
              <a:endParaRPr lang="ko-KR" alt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DAFFE8-9355-4248-3D8F-7EAD684C5F44}"/>
                </a:ext>
              </a:extLst>
            </p:cNvPr>
            <p:cNvSpPr txBox="1"/>
            <p:nvPr/>
          </p:nvSpPr>
          <p:spPr>
            <a:xfrm>
              <a:off x="8090230" y="1338393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1"/>
                  </a:solidFill>
                </a:rPr>
                <a:t>+</a:t>
              </a:r>
              <a:endParaRPr lang="ko-KR" alt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06D3DD-E68D-FD69-FAF3-D06C7C488EBB}"/>
                </a:ext>
              </a:extLst>
            </p:cNvPr>
            <p:cNvSpPr txBox="1"/>
            <p:nvPr/>
          </p:nvSpPr>
          <p:spPr>
            <a:xfrm>
              <a:off x="8819868" y="1284510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1"/>
                  </a:solidFill>
                </a:rPr>
                <a:t>….</a:t>
              </a:r>
              <a:endParaRPr lang="ko-KR" alt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38" name="타원 37">
            <a:extLst>
              <a:ext uri="{FF2B5EF4-FFF2-40B4-BE49-F238E27FC236}">
                <a16:creationId xmlns:a16="http://schemas.microsoft.com/office/drawing/2014/main" id="{EF7D6913-D3D1-AA9D-2E68-80A152396B57}"/>
              </a:ext>
            </a:extLst>
          </p:cNvPr>
          <p:cNvSpPr/>
          <p:nvPr/>
        </p:nvSpPr>
        <p:spPr>
          <a:xfrm>
            <a:off x="2844018" y="2249289"/>
            <a:ext cx="830473" cy="77530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4B5A246-C4C2-E3F9-2E56-CCD30F9CB56E}"/>
              </a:ext>
            </a:extLst>
          </p:cNvPr>
          <p:cNvGrpSpPr/>
          <p:nvPr/>
        </p:nvGrpSpPr>
        <p:grpSpPr>
          <a:xfrm>
            <a:off x="2641368" y="3088604"/>
            <a:ext cx="1615567" cy="664775"/>
            <a:chOff x="1842448" y="2222707"/>
            <a:chExt cx="1615567" cy="6647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47819E4-1CDA-A5D5-E780-D6F40DEE9C9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842448" y="2327264"/>
                  <a:ext cx="357406" cy="2819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p>
                            <m:r>
                              <a:rPr lang="en-US" altLang="ko-KR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</m:oMath>
                    </m:oMathPara>
                  </a14:m>
                  <a:endParaRPr lang="ko-KR" altLang="en-US" b="1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47819E4-1CDA-A5D5-E780-D6F40DEE9C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2448" y="2327264"/>
                  <a:ext cx="357406" cy="281937"/>
                </a:xfrm>
                <a:prstGeom prst="rect">
                  <a:avLst/>
                </a:prstGeom>
                <a:blipFill>
                  <a:blip r:embed="rId6"/>
                  <a:stretch>
                    <a:fillRect l="-10169" t="-2128" r="-1695" b="-85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158C8DF-0DCC-A7F9-4B5F-D5C942270B2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293837" y="2327264"/>
                  <a:ext cx="448008" cy="5602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p>
                            <m:r>
                              <a:rPr lang="en-US" altLang="ko-KR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en-US" altLang="ko-KR" b="1" dirty="0"/>
                </a:p>
                <a:p>
                  <a:endParaRPr lang="ko-KR" alt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158C8DF-0DCC-A7F9-4B5F-D5C942270B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3837" y="2327264"/>
                  <a:ext cx="448008" cy="56021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938D9AB-782E-E375-7BE6-A5E08A3F52A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752226" y="2327264"/>
                  <a:ext cx="449610" cy="5602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p>
                            <m:r>
                              <a:rPr lang="en-US" altLang="ko-KR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en-US" altLang="ko-KR" b="1" dirty="0"/>
                </a:p>
                <a:p>
                  <a:endParaRPr lang="ko-KR" alt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938D9AB-782E-E375-7BE6-A5E08A3F52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2226" y="2327264"/>
                  <a:ext cx="449610" cy="56021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61BE06E-21FE-ECAE-E6BA-3762EBBC20EB}"/>
                </a:ext>
              </a:extLst>
            </p:cNvPr>
            <p:cNvSpPr txBox="1">
              <a:spLocks/>
            </p:cNvSpPr>
            <p:nvPr/>
          </p:nvSpPr>
          <p:spPr>
            <a:xfrm>
              <a:off x="2083751" y="2289193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1"/>
                  </a:solidFill>
                </a:rPr>
                <a:t>=</a:t>
              </a:r>
              <a:endParaRPr lang="ko-KR" alt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446000E-1D4D-9A33-9009-3B0A3E542A27}"/>
                </a:ext>
              </a:extLst>
            </p:cNvPr>
            <p:cNvSpPr txBox="1">
              <a:spLocks/>
            </p:cNvSpPr>
            <p:nvPr/>
          </p:nvSpPr>
          <p:spPr>
            <a:xfrm>
              <a:off x="2583750" y="2274992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1"/>
                  </a:solidFill>
                </a:rPr>
                <a:t>+</a:t>
              </a:r>
              <a:endParaRPr lang="ko-KR" alt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F2E5786-95F7-F0A0-D201-C041D3F60546}"/>
                </a:ext>
              </a:extLst>
            </p:cNvPr>
            <p:cNvSpPr txBox="1">
              <a:spLocks/>
            </p:cNvSpPr>
            <p:nvPr/>
          </p:nvSpPr>
          <p:spPr>
            <a:xfrm>
              <a:off x="3069767" y="2222707"/>
              <a:ext cx="388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1"/>
                  </a:solidFill>
                </a:rPr>
                <a:t>…</a:t>
              </a:r>
              <a:endParaRPr lang="ko-KR" altLang="en-US" b="1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05BAC188-38B3-557F-24EE-17084C11B9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1335" y="2138393"/>
            <a:ext cx="2867961" cy="27720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F025DC-63B5-AF16-78CB-AB1E9A896B17}"/>
              </a:ext>
            </a:extLst>
          </p:cNvPr>
          <p:cNvSpPr txBox="1"/>
          <p:nvPr/>
        </p:nvSpPr>
        <p:spPr>
          <a:xfrm>
            <a:off x="8515854" y="3987778"/>
            <a:ext cx="12752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100</a:t>
            </a:r>
            <a:r>
              <a:rPr lang="el-GR" altLang="ko-KR" sz="20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Ω</a:t>
            </a:r>
            <a:endParaRPr lang="en-US" altLang="ko-KR" sz="2000" b="1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r>
              <a:rPr lang="en-US" altLang="ko-KR" sz="2000" b="1" dirty="0">
                <a:solidFill>
                  <a:srgbClr val="C00000"/>
                </a:solidFill>
                <a:latin typeface="Arial" panose="020B0604020202020204" pitchFamily="34" charset="0"/>
              </a:rPr>
              <a:t>85.71</a:t>
            </a:r>
            <a:r>
              <a:rPr lang="el-GR" altLang="ko-KR" sz="20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Ω</a:t>
            </a:r>
            <a:endParaRPr lang="en-US" altLang="ko-KR" sz="2000" b="1" i="0" dirty="0">
              <a:solidFill>
                <a:srgbClr val="C00000"/>
              </a:solidFill>
              <a:effectLst/>
              <a:latin typeface="Arial" panose="020B0604020202020204" pitchFamily="34" charset="0"/>
            </a:endParaRPr>
          </a:p>
          <a:p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D8450B-8EAF-8CC5-17E5-2B25AB668D95}"/>
              </a:ext>
            </a:extLst>
          </p:cNvPr>
          <p:cNvSpPr txBox="1"/>
          <p:nvPr/>
        </p:nvSpPr>
        <p:spPr>
          <a:xfrm>
            <a:off x="8889115" y="2926955"/>
            <a:ext cx="957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C00000"/>
                </a:solidFill>
              </a:rPr>
              <a:t>36V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27D561-6366-2769-53B3-292BEC28867A}"/>
              </a:ext>
            </a:extLst>
          </p:cNvPr>
          <p:cNvSpPr txBox="1"/>
          <p:nvPr/>
        </p:nvSpPr>
        <p:spPr>
          <a:xfrm>
            <a:off x="7476873" y="3987778"/>
            <a:ext cx="1412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C00000"/>
                </a:solidFill>
              </a:rPr>
              <a:t>194mA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DADE6BE-CB1C-27B1-9ACC-BD46F86EDF82}"/>
              </a:ext>
            </a:extLst>
          </p:cNvPr>
          <p:cNvSpPr txBox="1"/>
          <p:nvPr/>
        </p:nvSpPr>
        <p:spPr>
          <a:xfrm>
            <a:off x="9367990" y="4021113"/>
            <a:ext cx="614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C00000"/>
                </a:solidFill>
              </a:rPr>
              <a:t>+</a:t>
            </a:r>
            <a:endParaRPr lang="ko-KR" alt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0181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F466FC-7DD0-E131-EADC-326441857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커패시터의</a:t>
            </a:r>
            <a:r>
              <a:rPr lang="ko-KR" altLang="en-US" dirty="0"/>
              <a:t> 직렬</a:t>
            </a:r>
            <a:r>
              <a:rPr lang="en-US" altLang="ko-KR" dirty="0"/>
              <a:t>/</a:t>
            </a:r>
            <a:r>
              <a:rPr lang="ko-KR" altLang="en-US" dirty="0"/>
              <a:t>병렬 연결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67E1CAD-6420-282A-E3D5-2B454782D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1062" y="1303606"/>
            <a:ext cx="4547298" cy="2616335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1C3F72-FD5B-143E-996D-03A087323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650" y="3897863"/>
            <a:ext cx="4287394" cy="2491405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035B2923-B378-599D-A383-A1D8F3555478}"/>
              </a:ext>
            </a:extLst>
          </p:cNvPr>
          <p:cNvGrpSpPr/>
          <p:nvPr/>
        </p:nvGrpSpPr>
        <p:grpSpPr>
          <a:xfrm>
            <a:off x="5665936" y="4609930"/>
            <a:ext cx="2356151" cy="1067269"/>
            <a:chOff x="7305316" y="1904531"/>
            <a:chExt cx="2356151" cy="10672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8FA3768-EC3C-1568-74A5-85145CD9D655}"/>
                    </a:ext>
                  </a:extLst>
                </p:cNvPr>
                <p:cNvSpPr txBox="1"/>
                <p:nvPr/>
              </p:nvSpPr>
              <p:spPr>
                <a:xfrm>
                  <a:off x="7305316" y="1904531"/>
                  <a:ext cx="453586" cy="6938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ko-KR" sz="24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p>
                                <m:r>
                                  <a:rPr lang="en-US" altLang="ko-KR" sz="24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altLang="ko-KR" sz="24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8FA3768-EC3C-1568-74A5-85145CD9D6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5316" y="1904531"/>
                  <a:ext cx="453586" cy="69384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377CBAB-93E1-2108-0B06-D143776A1D7C}"/>
                    </a:ext>
                  </a:extLst>
                </p:cNvPr>
                <p:cNvSpPr txBox="1"/>
                <p:nvPr/>
              </p:nvSpPr>
              <p:spPr>
                <a:xfrm>
                  <a:off x="7973441" y="1908624"/>
                  <a:ext cx="532133" cy="1063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ko-KR" sz="24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p>
                                <m:r>
                                  <a:rPr lang="en-US" altLang="ko-KR" sz="24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altLang="ko-KR" sz="2400" b="1" dirty="0">
                    <a:solidFill>
                      <a:schemeClr val="accent1"/>
                    </a:solidFill>
                  </a:endParaRPr>
                </a:p>
                <a:p>
                  <a:endParaRPr lang="ko-KR" altLang="en-US" sz="24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377CBAB-93E1-2108-0B06-D143776A1D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3441" y="1908624"/>
                  <a:ext cx="532133" cy="106317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831FCE6-AB9C-CC39-50CD-FDD265B3A73D}"/>
                    </a:ext>
                  </a:extLst>
                </p:cNvPr>
                <p:cNvSpPr txBox="1"/>
                <p:nvPr/>
              </p:nvSpPr>
              <p:spPr>
                <a:xfrm>
                  <a:off x="8691083" y="1908624"/>
                  <a:ext cx="524118" cy="1063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ko-KR" sz="24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p>
                                <m:r>
                                  <a:rPr lang="en-US" altLang="ko-KR" sz="24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altLang="ko-KR" sz="2400" b="1" dirty="0">
                    <a:solidFill>
                      <a:schemeClr val="accent1"/>
                    </a:solidFill>
                  </a:endParaRPr>
                </a:p>
                <a:p>
                  <a:endParaRPr lang="ko-KR" altLang="en-US" sz="24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831FCE6-AB9C-CC39-50CD-FDD265B3A7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1083" y="1908624"/>
                  <a:ext cx="524118" cy="106317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D0CA6A-903B-78EC-6A50-02F741F17127}"/>
                </a:ext>
              </a:extLst>
            </p:cNvPr>
            <p:cNvSpPr txBox="1"/>
            <p:nvPr/>
          </p:nvSpPr>
          <p:spPr>
            <a:xfrm>
              <a:off x="7694755" y="1991923"/>
              <a:ext cx="405880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/>
                  </a:solidFill>
                </a:rPr>
                <a:t>=</a:t>
              </a:r>
              <a:endParaRPr lang="ko-KR" altLang="en-US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70966A-6AE3-1B42-B61C-83F574D4FF87}"/>
                </a:ext>
              </a:extLst>
            </p:cNvPr>
            <p:cNvSpPr txBox="1"/>
            <p:nvPr/>
          </p:nvSpPr>
          <p:spPr>
            <a:xfrm>
              <a:off x="8386727" y="2064986"/>
              <a:ext cx="405880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/>
                  </a:solidFill>
                </a:rPr>
                <a:t>+</a:t>
              </a:r>
              <a:endParaRPr lang="ko-KR" altLang="en-US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3C8CAA-8437-CB64-2FF3-F0395AA5B954}"/>
                </a:ext>
              </a:extLst>
            </p:cNvPr>
            <p:cNvSpPr txBox="1"/>
            <p:nvPr/>
          </p:nvSpPr>
          <p:spPr>
            <a:xfrm>
              <a:off x="9205893" y="1985439"/>
              <a:ext cx="45557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/>
                  </a:solidFill>
                </a:rPr>
                <a:t>…</a:t>
              </a:r>
              <a:endParaRPr lang="ko-KR" altLang="en-US" sz="24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4C253B4-3BCD-DC6C-37B8-BE78444854B4}"/>
              </a:ext>
            </a:extLst>
          </p:cNvPr>
          <p:cNvGrpSpPr/>
          <p:nvPr/>
        </p:nvGrpSpPr>
        <p:grpSpPr>
          <a:xfrm>
            <a:off x="5611853" y="2180272"/>
            <a:ext cx="2330812" cy="863002"/>
            <a:chOff x="7278362" y="3181789"/>
            <a:chExt cx="2330812" cy="8630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D8CF8EA-0B3C-CDC0-1732-FFAFF815E900}"/>
                    </a:ext>
                  </a:extLst>
                </p:cNvPr>
                <p:cNvSpPr txBox="1"/>
                <p:nvPr/>
              </p:nvSpPr>
              <p:spPr>
                <a:xfrm>
                  <a:off x="7278362" y="3299587"/>
                  <a:ext cx="522515" cy="7452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p>
                            <m:r>
                              <a:rPr lang="en-US" altLang="ko-KR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</m:oMath>
                    </m:oMathPara>
                  </a14:m>
                  <a:endParaRPr lang="en-US" altLang="ko-KR" sz="2400" b="1" dirty="0">
                    <a:solidFill>
                      <a:schemeClr val="accent1"/>
                    </a:solidFill>
                  </a:endParaRPr>
                </a:p>
                <a:p>
                  <a:endParaRPr lang="ko-KR" altLang="en-US" sz="24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D8CF8EA-0B3C-CDC0-1732-FFAFF815E9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362" y="3299587"/>
                  <a:ext cx="522515" cy="74520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8922B1C-852D-7E11-B63F-0A2B639F02BD}"/>
                    </a:ext>
                  </a:extLst>
                </p:cNvPr>
                <p:cNvSpPr txBox="1"/>
                <p:nvPr/>
              </p:nvSpPr>
              <p:spPr>
                <a:xfrm>
                  <a:off x="7997624" y="3294507"/>
                  <a:ext cx="512897" cy="74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p>
                            <m:r>
                              <a:rPr lang="en-US" altLang="ko-KR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en-US" altLang="ko-KR" sz="2400" b="1" dirty="0">
                    <a:solidFill>
                      <a:schemeClr val="accent1"/>
                    </a:solidFill>
                  </a:endParaRPr>
                </a:p>
                <a:p>
                  <a:endParaRPr lang="ko-KR" altLang="en-US" sz="24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8922B1C-852D-7E11-B63F-0A2B639F02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7624" y="3294507"/>
                  <a:ext cx="512897" cy="74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E616E9D-5987-CE38-64DA-1DC5E6D783F5}"/>
                    </a:ext>
                  </a:extLst>
                </p:cNvPr>
                <p:cNvSpPr txBox="1"/>
                <p:nvPr/>
              </p:nvSpPr>
              <p:spPr>
                <a:xfrm>
                  <a:off x="8721644" y="3292094"/>
                  <a:ext cx="513730" cy="74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p>
                            <m:r>
                              <a:rPr lang="en-US" altLang="ko-KR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en-US" altLang="ko-KR" sz="2400" b="1" dirty="0">
                    <a:solidFill>
                      <a:schemeClr val="accent1"/>
                    </a:solidFill>
                  </a:endParaRPr>
                </a:p>
                <a:p>
                  <a:endParaRPr lang="ko-KR" altLang="en-US" sz="24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E616E9D-5987-CE38-64DA-1DC5E6D783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1644" y="3292094"/>
                  <a:ext cx="513730" cy="74699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B2BCC5-6533-D2EA-7DED-AD945C3E8FB5}"/>
                </a:ext>
              </a:extLst>
            </p:cNvPr>
            <p:cNvSpPr txBox="1"/>
            <p:nvPr/>
          </p:nvSpPr>
          <p:spPr>
            <a:xfrm>
              <a:off x="7669614" y="3239732"/>
              <a:ext cx="4058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/>
                  </a:solidFill>
                </a:rPr>
                <a:t>=</a:t>
              </a:r>
              <a:endParaRPr lang="ko-KR" altLang="en-US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4F8516-DA25-79E8-8A5D-20A8AB725F3C}"/>
                </a:ext>
              </a:extLst>
            </p:cNvPr>
            <p:cNvSpPr txBox="1"/>
            <p:nvPr/>
          </p:nvSpPr>
          <p:spPr>
            <a:xfrm>
              <a:off x="8391287" y="3239732"/>
              <a:ext cx="4058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/>
                  </a:solidFill>
                </a:rPr>
                <a:t>+</a:t>
              </a:r>
              <a:endParaRPr lang="ko-KR" altLang="en-US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DEB379F-0F28-3BE0-577E-1DAD23C70A48}"/>
                </a:ext>
              </a:extLst>
            </p:cNvPr>
            <p:cNvSpPr txBox="1"/>
            <p:nvPr/>
          </p:nvSpPr>
          <p:spPr>
            <a:xfrm>
              <a:off x="9153600" y="3181789"/>
              <a:ext cx="4555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/>
                  </a:solidFill>
                </a:rPr>
                <a:t>…</a:t>
              </a:r>
              <a:endParaRPr lang="ko-KR" altLang="en-US" sz="2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DC9005D-0C3B-D856-3755-5CDBE647A03B}"/>
              </a:ext>
            </a:extLst>
          </p:cNvPr>
          <p:cNvSpPr txBox="1"/>
          <p:nvPr/>
        </p:nvSpPr>
        <p:spPr>
          <a:xfrm>
            <a:off x="8299098" y="1665189"/>
            <a:ext cx="359003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정전용량</a:t>
            </a:r>
            <a:r>
              <a:rPr lang="en-US" altLang="ko-KR" sz="2800" dirty="0"/>
              <a:t>(Capacitance)</a:t>
            </a:r>
            <a:br>
              <a:rPr lang="en-US" altLang="ko-KR" sz="2800" dirty="0"/>
            </a:br>
            <a:r>
              <a:rPr lang="en-US" altLang="ko-KR" sz="2800" dirty="0"/>
              <a:t>Q=CV</a:t>
            </a:r>
          </a:p>
          <a:p>
            <a:r>
              <a:rPr lang="en-US" altLang="ko-KR" sz="2800" dirty="0"/>
              <a:t>C=Q/V</a:t>
            </a:r>
          </a:p>
          <a:p>
            <a:r>
              <a:rPr lang="en-US" altLang="ko-KR" sz="2800" dirty="0"/>
              <a:t>V=Q/C</a:t>
            </a:r>
          </a:p>
          <a:p>
            <a:r>
              <a:rPr lang="en-US" altLang="ko-KR" sz="2800" dirty="0"/>
              <a:t>Q</a:t>
            </a:r>
            <a:r>
              <a:rPr lang="ko-KR" altLang="en-US" sz="2800" dirty="0"/>
              <a:t>는 전하량</a:t>
            </a:r>
            <a:endParaRPr lang="en-US" altLang="ko-KR" sz="2800" dirty="0"/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E360A5-22E9-1D14-2E4F-F859166234D1}"/>
              </a:ext>
            </a:extLst>
          </p:cNvPr>
          <p:cNvSpPr txBox="1"/>
          <p:nvPr/>
        </p:nvSpPr>
        <p:spPr>
          <a:xfrm>
            <a:off x="8267936" y="4770385"/>
            <a:ext cx="3590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저항과 식이 반대인 이유는 저항의 역할과 상충 되기 때문</a:t>
            </a:r>
          </a:p>
        </p:txBody>
      </p:sp>
    </p:spTree>
    <p:extLst>
      <p:ext uri="{BB962C8B-B14F-4D97-AF65-F5344CB8AC3E}">
        <p14:creationId xmlns:p14="http://schemas.microsoft.com/office/powerpoint/2010/main" val="7806325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3E9B5-9CEA-78AD-69E0-1211F9404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0033B9-82A2-F628-2BF5-307F391F4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커패시터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D092A5-DF56-5345-7EF1-EDC054CD5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0035" y="1944688"/>
            <a:ext cx="4323095" cy="3760787"/>
          </a:xfrm>
        </p:spPr>
        <p:txBody>
          <a:bodyPr/>
          <a:lstStyle/>
          <a:p>
            <a:r>
              <a:rPr lang="ko-KR" altLang="en-US" dirty="0" err="1"/>
              <a:t>디커플링</a:t>
            </a:r>
            <a:r>
              <a:rPr lang="en-US" altLang="ko-KR" dirty="0"/>
              <a:t>/</a:t>
            </a:r>
            <a:r>
              <a:rPr lang="ko-KR" altLang="en-US" dirty="0"/>
              <a:t>완충작용</a:t>
            </a:r>
            <a:endParaRPr lang="en-US" altLang="ko-KR" dirty="0"/>
          </a:p>
          <a:p>
            <a:r>
              <a:rPr lang="ko-KR" altLang="en-US" dirty="0"/>
              <a:t>바이패스</a:t>
            </a:r>
            <a:r>
              <a:rPr lang="en-US" altLang="ko-KR" dirty="0"/>
              <a:t>/</a:t>
            </a:r>
            <a:r>
              <a:rPr lang="ko-KR" altLang="en-US" dirty="0"/>
              <a:t>노이즈 제거</a:t>
            </a:r>
            <a:endParaRPr lang="en-US" altLang="ko-KR" dirty="0"/>
          </a:p>
          <a:p>
            <a:r>
              <a:rPr lang="ko-KR" altLang="en-US" dirty="0"/>
              <a:t>저용량</a:t>
            </a:r>
            <a:r>
              <a:rPr lang="en-US" altLang="ko-KR" dirty="0"/>
              <a:t>=&gt;</a:t>
            </a:r>
            <a:r>
              <a:rPr lang="ko-KR" altLang="en-US" dirty="0"/>
              <a:t>고주파 제거</a:t>
            </a:r>
            <a:endParaRPr lang="en-US" altLang="ko-KR" dirty="0"/>
          </a:p>
          <a:p>
            <a:r>
              <a:rPr lang="en-US" altLang="ko-KR" dirty="0"/>
              <a:t>(100nF~1uF)</a:t>
            </a:r>
          </a:p>
          <a:p>
            <a:r>
              <a:rPr lang="ko-KR" altLang="en-US" dirty="0"/>
              <a:t>대용량</a:t>
            </a:r>
            <a:r>
              <a:rPr lang="en-US" altLang="ko-KR" dirty="0"/>
              <a:t>=&gt;</a:t>
            </a:r>
            <a:r>
              <a:rPr lang="ko-KR" altLang="en-US" dirty="0"/>
              <a:t>저주파 제거</a:t>
            </a:r>
            <a:endParaRPr lang="en-US" altLang="ko-KR" dirty="0"/>
          </a:p>
          <a:p>
            <a:r>
              <a:rPr lang="en-US" altLang="ko-KR" dirty="0"/>
              <a:t>(10uF~100uF)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7936530-ECEB-1B84-8E0F-0B3E82228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60" y="1549839"/>
            <a:ext cx="5683542" cy="404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789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E16956-9AF1-604E-7AEF-089D6E44E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인덕터의 직렬</a:t>
            </a:r>
            <a:r>
              <a:rPr lang="en-US" altLang="ko-KR" dirty="0"/>
              <a:t>/</a:t>
            </a:r>
            <a:r>
              <a:rPr lang="ko-KR" altLang="en-US"/>
              <a:t>병렬 연결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7004050-BE7E-27A3-7736-ABF7FDCE5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610" y="1325563"/>
            <a:ext cx="3886400" cy="2514729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5FCCFB-5B04-0959-4E40-4632986F3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10" y="3872428"/>
            <a:ext cx="4015343" cy="2514729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323F28CA-438C-F03C-9F25-287593005D19}"/>
              </a:ext>
            </a:extLst>
          </p:cNvPr>
          <p:cNvGrpSpPr/>
          <p:nvPr/>
        </p:nvGrpSpPr>
        <p:grpSpPr>
          <a:xfrm>
            <a:off x="5844442" y="2410772"/>
            <a:ext cx="2356151" cy="1064896"/>
            <a:chOff x="7305316" y="1904531"/>
            <a:chExt cx="2356151" cy="10648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75B7AD1-31F3-2955-6BE0-D860B2E035CA}"/>
                    </a:ext>
                  </a:extLst>
                </p:cNvPr>
                <p:cNvSpPr txBox="1"/>
                <p:nvPr/>
              </p:nvSpPr>
              <p:spPr>
                <a:xfrm>
                  <a:off x="7305316" y="1904531"/>
                  <a:ext cx="395878" cy="69147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ko-KR" sz="24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𝑳</m:t>
                                </m:r>
                              </m:e>
                              <m:sup>
                                <m:r>
                                  <a:rPr lang="en-US" altLang="ko-KR" sz="24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altLang="ko-KR" sz="24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75B7AD1-31F3-2955-6BE0-D860B2E035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5316" y="1904531"/>
                  <a:ext cx="395878" cy="69147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E27D3DD-6A5F-1479-73C6-55324748F7AE}"/>
                    </a:ext>
                  </a:extLst>
                </p:cNvPr>
                <p:cNvSpPr txBox="1"/>
                <p:nvPr/>
              </p:nvSpPr>
              <p:spPr>
                <a:xfrm>
                  <a:off x="7973441" y="1908624"/>
                  <a:ext cx="508088" cy="106080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ko-KR" sz="24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𝑳</m:t>
                                </m:r>
                              </m:e>
                              <m:sup>
                                <m:r>
                                  <a:rPr lang="en-US" altLang="ko-KR" sz="24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altLang="ko-KR" sz="2400" b="1" dirty="0">
                    <a:solidFill>
                      <a:schemeClr val="accent1"/>
                    </a:solidFill>
                  </a:endParaRPr>
                </a:p>
                <a:p>
                  <a:endParaRPr lang="ko-KR" altLang="en-US" sz="24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E27D3DD-6A5F-1479-73C6-55324748F7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3441" y="1908624"/>
                  <a:ext cx="508088" cy="106080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791336F-C851-F5EC-A30C-245B5558C0F3}"/>
                    </a:ext>
                  </a:extLst>
                </p:cNvPr>
                <p:cNvSpPr txBox="1"/>
                <p:nvPr/>
              </p:nvSpPr>
              <p:spPr>
                <a:xfrm>
                  <a:off x="8691083" y="1908624"/>
                  <a:ext cx="506485" cy="106080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ko-KR" sz="24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𝑳</m:t>
                                </m:r>
                              </m:e>
                              <m:sup>
                                <m:r>
                                  <a:rPr lang="en-US" altLang="ko-KR" sz="24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altLang="ko-KR" sz="2400" b="1" dirty="0">
                    <a:solidFill>
                      <a:schemeClr val="accent1"/>
                    </a:solidFill>
                  </a:endParaRPr>
                </a:p>
                <a:p>
                  <a:endParaRPr lang="ko-KR" altLang="en-US" sz="24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791336F-C851-F5EC-A30C-245B5558C0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1083" y="1908624"/>
                  <a:ext cx="506485" cy="106080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4002B08-20DB-0E16-E5F5-BCBECE4FBDE3}"/>
                </a:ext>
              </a:extLst>
            </p:cNvPr>
            <p:cNvSpPr txBox="1"/>
            <p:nvPr/>
          </p:nvSpPr>
          <p:spPr>
            <a:xfrm>
              <a:off x="7694755" y="1991923"/>
              <a:ext cx="405880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/>
                  </a:solidFill>
                </a:rPr>
                <a:t>=</a:t>
              </a:r>
              <a:endParaRPr lang="ko-KR" altLang="en-US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97CA52E-EACA-AC9B-8E95-9C798A7A7477}"/>
                </a:ext>
              </a:extLst>
            </p:cNvPr>
            <p:cNvSpPr txBox="1"/>
            <p:nvPr/>
          </p:nvSpPr>
          <p:spPr>
            <a:xfrm>
              <a:off x="8386727" y="2064986"/>
              <a:ext cx="405880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/>
                  </a:solidFill>
                </a:rPr>
                <a:t>+</a:t>
              </a:r>
              <a:endParaRPr lang="ko-KR" altLang="en-US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1F6D6E-5303-66A3-200E-012DD31595A5}"/>
                </a:ext>
              </a:extLst>
            </p:cNvPr>
            <p:cNvSpPr txBox="1"/>
            <p:nvPr/>
          </p:nvSpPr>
          <p:spPr>
            <a:xfrm>
              <a:off x="9205893" y="1985439"/>
              <a:ext cx="45557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/>
                  </a:solidFill>
                </a:rPr>
                <a:t>…</a:t>
              </a:r>
              <a:endParaRPr lang="ko-KR" altLang="en-US" sz="24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A57CA2F-3C27-57EF-5867-FF3ABA431B51}"/>
              </a:ext>
            </a:extLst>
          </p:cNvPr>
          <p:cNvGrpSpPr/>
          <p:nvPr/>
        </p:nvGrpSpPr>
        <p:grpSpPr>
          <a:xfrm>
            <a:off x="5760447" y="4841018"/>
            <a:ext cx="2330812" cy="863002"/>
            <a:chOff x="7278362" y="3181789"/>
            <a:chExt cx="2330812" cy="8630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2CC1662-12E8-ABE5-89E7-CA118F97ECBB}"/>
                    </a:ext>
                  </a:extLst>
                </p:cNvPr>
                <p:cNvSpPr txBox="1"/>
                <p:nvPr/>
              </p:nvSpPr>
              <p:spPr>
                <a:xfrm>
                  <a:off x="7278362" y="3299587"/>
                  <a:ext cx="500073" cy="7452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altLang="ko-KR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</m:oMath>
                    </m:oMathPara>
                  </a14:m>
                  <a:endParaRPr lang="en-US" altLang="ko-KR" sz="2400" b="1" dirty="0">
                    <a:solidFill>
                      <a:schemeClr val="accent1"/>
                    </a:solidFill>
                  </a:endParaRPr>
                </a:p>
                <a:p>
                  <a:endParaRPr lang="ko-KR" altLang="en-US" sz="24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2CC1662-12E8-ABE5-89E7-CA118F97EC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362" y="3299587"/>
                  <a:ext cx="500073" cy="745204"/>
                </a:xfrm>
                <a:prstGeom prst="rect">
                  <a:avLst/>
                </a:prstGeom>
                <a:blipFill>
                  <a:blip r:embed="rId7"/>
                  <a:stretch>
                    <a:fillRect l="-4878" t="-81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3DB3A69-5D2B-C843-A629-F984E9B49197}"/>
                    </a:ext>
                  </a:extLst>
                </p:cNvPr>
                <p:cNvSpPr txBox="1"/>
                <p:nvPr/>
              </p:nvSpPr>
              <p:spPr>
                <a:xfrm>
                  <a:off x="7997624" y="3294507"/>
                  <a:ext cx="415178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oMath>
                    </m:oMathPara>
                  </a14:m>
                  <a:endParaRPr lang="en-US" altLang="ko-KR" sz="2400" b="1" dirty="0">
                    <a:solidFill>
                      <a:schemeClr val="accent1"/>
                    </a:solidFill>
                  </a:endParaRPr>
                </a:p>
                <a:p>
                  <a:endParaRPr lang="ko-KR" altLang="en-US" sz="24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3DB3A69-5D2B-C843-A629-F984E9B491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7624" y="3294507"/>
                  <a:ext cx="415178" cy="73866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AEB8780-0F3A-A491-6D40-C0DA782EA3B1}"/>
                    </a:ext>
                  </a:extLst>
                </p:cNvPr>
                <p:cNvSpPr txBox="1"/>
                <p:nvPr/>
              </p:nvSpPr>
              <p:spPr>
                <a:xfrm>
                  <a:off x="8721644" y="3292094"/>
                  <a:ext cx="503279" cy="74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altLang="ko-KR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en-US" altLang="ko-KR" sz="2400" b="1" dirty="0">
                    <a:solidFill>
                      <a:schemeClr val="accent1"/>
                    </a:solidFill>
                  </a:endParaRPr>
                </a:p>
                <a:p>
                  <a:endParaRPr lang="ko-KR" altLang="en-US" sz="24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AEB8780-0F3A-A491-6D40-C0DA782EA3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1644" y="3292094"/>
                  <a:ext cx="503279" cy="746999"/>
                </a:xfrm>
                <a:prstGeom prst="rect">
                  <a:avLst/>
                </a:prstGeom>
                <a:blipFill>
                  <a:blip r:embed="rId9"/>
                  <a:stretch>
                    <a:fillRect l="-3659" t="-81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26D5415-454F-94B5-8B19-A6942B62E3EC}"/>
                </a:ext>
              </a:extLst>
            </p:cNvPr>
            <p:cNvSpPr txBox="1"/>
            <p:nvPr/>
          </p:nvSpPr>
          <p:spPr>
            <a:xfrm>
              <a:off x="7669614" y="3239732"/>
              <a:ext cx="4058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/>
                  </a:solidFill>
                </a:rPr>
                <a:t>=</a:t>
              </a:r>
              <a:endParaRPr lang="ko-KR" altLang="en-US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AFEB3A4-CDAE-CB94-C38B-7F94C6332CE4}"/>
                </a:ext>
              </a:extLst>
            </p:cNvPr>
            <p:cNvSpPr txBox="1"/>
            <p:nvPr/>
          </p:nvSpPr>
          <p:spPr>
            <a:xfrm>
              <a:off x="8391287" y="3239732"/>
              <a:ext cx="4058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/>
                  </a:solidFill>
                </a:rPr>
                <a:t>+</a:t>
              </a:r>
              <a:endParaRPr lang="ko-KR" altLang="en-US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81F1EA1-2DAD-BBBA-0B3D-04E0FAB8E0EE}"/>
                </a:ext>
              </a:extLst>
            </p:cNvPr>
            <p:cNvSpPr txBox="1"/>
            <p:nvPr/>
          </p:nvSpPr>
          <p:spPr>
            <a:xfrm>
              <a:off x="9153600" y="3181789"/>
              <a:ext cx="4555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/>
                  </a:solidFill>
                </a:rPr>
                <a:t>…</a:t>
              </a:r>
              <a:endParaRPr lang="ko-KR" altLang="en-US" sz="2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615DE88-2ABD-EDCA-684D-9FB4D2DE53C6}"/>
              </a:ext>
            </a:extLst>
          </p:cNvPr>
          <p:cNvSpPr txBox="1"/>
          <p:nvPr/>
        </p:nvSpPr>
        <p:spPr>
          <a:xfrm>
            <a:off x="8447692" y="4773763"/>
            <a:ext cx="3590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저항과 식과 동일 이유는 저항의 역할</a:t>
            </a:r>
            <a:r>
              <a:rPr lang="en-US" altLang="ko-KR" dirty="0"/>
              <a:t>(</a:t>
            </a:r>
            <a:r>
              <a:rPr lang="ko-KR" altLang="en-US" dirty="0"/>
              <a:t>전류 제한</a:t>
            </a:r>
            <a:r>
              <a:rPr lang="en-US" altLang="ko-KR" dirty="0"/>
              <a:t>)</a:t>
            </a:r>
            <a:r>
              <a:rPr lang="ko-KR" altLang="en-US" dirty="0"/>
              <a:t>과 비슷하기 때문</a:t>
            </a:r>
          </a:p>
        </p:txBody>
      </p:sp>
    </p:spTree>
    <p:extLst>
      <p:ext uri="{BB962C8B-B14F-4D97-AF65-F5344CB8AC3E}">
        <p14:creationId xmlns:p14="http://schemas.microsoft.com/office/powerpoint/2010/main" val="34101116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BC75A-5459-2104-6643-6FC6CA350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947416-940A-123B-C9F6-281DD6383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인덕터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E56762-6280-30F5-CA6D-B852F3675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4865855"/>
            <a:ext cx="4251931" cy="147866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 err="1"/>
              <a:t>스위칭</a:t>
            </a:r>
            <a:r>
              <a:rPr lang="ko-KR" altLang="en-US" dirty="0"/>
              <a:t> </a:t>
            </a:r>
            <a:r>
              <a:rPr lang="ko-KR" altLang="en-US" dirty="0" err="1"/>
              <a:t>레귤레이터에서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전압안정용으로 사용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7502EAE-1570-F4BF-4F33-33DD62F06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267" y="1716088"/>
            <a:ext cx="2840951" cy="23129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F8973AE-85F2-FAF3-9FAF-4AD45C096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788" y="1615209"/>
            <a:ext cx="2720398" cy="25948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8445F30-DAD8-4826-BD32-6E9082578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099" y="2235705"/>
            <a:ext cx="3738996" cy="11932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B05F97-BFF2-B8BB-CDB6-5C6181339B04}"/>
              </a:ext>
            </a:extLst>
          </p:cNvPr>
          <p:cNvSpPr txBox="1"/>
          <p:nvPr/>
        </p:nvSpPr>
        <p:spPr>
          <a:xfrm>
            <a:off x="4049878" y="4684880"/>
            <a:ext cx="359003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HPF(High Pass Filter)</a:t>
            </a:r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813E9-844D-7FF6-93AD-5E78075B0CC6}"/>
              </a:ext>
            </a:extLst>
          </p:cNvPr>
          <p:cNvSpPr txBox="1"/>
          <p:nvPr/>
        </p:nvSpPr>
        <p:spPr>
          <a:xfrm>
            <a:off x="143763" y="4684881"/>
            <a:ext cx="359003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LPF(Low Pass Filter)</a:t>
            </a:r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DCDC4E-14B5-0E47-B58F-33CFB0027442}"/>
              </a:ext>
            </a:extLst>
          </p:cNvPr>
          <p:cNvSpPr txBox="1"/>
          <p:nvPr/>
        </p:nvSpPr>
        <p:spPr>
          <a:xfrm>
            <a:off x="8153148" y="4684879"/>
            <a:ext cx="355642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BPF(Band Pass Filter)</a:t>
            </a:r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364886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FAD261-548F-3895-D36F-629188EB3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논리게이트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3260CB1A-D5BD-5E8C-2019-5A906EE3D8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54665" y="2207367"/>
            <a:ext cx="5707724" cy="2606267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B7E345-D08B-1529-A0C5-CC6306504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9AF24E-8039-8293-6606-7DB2FBA3BBE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51990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26FD9-5CC0-1775-BE69-5E927013D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C4755-EC02-A066-625D-AC523F8ED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논리게이트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5E5A24-F7D2-316F-4291-D94233F78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56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8C54AE-52BD-E036-CB2D-738610CE134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4B3CB10-2B27-6117-8924-9BA17AC6A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33434"/>
            <a:ext cx="10515600" cy="527725"/>
          </a:xfrm>
        </p:spPr>
        <p:txBody>
          <a:bodyPr>
            <a:normAutofit lnSpcReduction="10000"/>
          </a:bodyPr>
          <a:lstStyle/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FD33A1E-E9CE-B662-3C5D-D22003AD5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765" y="3320444"/>
            <a:ext cx="3298188" cy="258264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71DB1D6-5274-2B00-EE82-84EB600D7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728" y="3334698"/>
            <a:ext cx="3298187" cy="254141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F4DE063-660A-67DD-89D7-9C34C2CE3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414" y="1296569"/>
            <a:ext cx="2082907" cy="201305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D4ADCFD-3EF8-466B-A194-05379C7990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0825" y="1275765"/>
            <a:ext cx="2190863" cy="193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5871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526BE-78DF-FB50-4573-C5A98D53F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84AC37-3DCF-6FFA-4E5E-20BAE47A4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논리게이트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A6DD91-BB78-B8FE-C82A-9279CAC05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0FD33E-7BB7-3C3C-D2EA-174F12F0834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32FE0E3-6280-8E96-9A7B-3A58CD22A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06436"/>
            <a:ext cx="10515600" cy="527725"/>
          </a:xfrm>
        </p:spPr>
        <p:txBody>
          <a:bodyPr>
            <a:normAutofit lnSpcReduction="10000"/>
          </a:bodyPr>
          <a:lstStyle/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D2051BD-308A-867A-B61D-2A0689F5D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178" y="3429000"/>
            <a:ext cx="3178356" cy="244907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FFF1513-75CC-A7E3-D3AB-0F51F04A3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585" y="3429000"/>
            <a:ext cx="3153456" cy="244907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9A61DA1-488A-DB2B-4355-EF9E8BDE0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0630" y="1549839"/>
            <a:ext cx="1790792" cy="156853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8B3B777-83A9-1516-B07C-30CA42593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5410" y="1549839"/>
            <a:ext cx="1978784" cy="170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2904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AA1BE-3E89-9205-EB4F-0FE037752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A1D778-60D8-2DC0-5A96-30ADE5C1C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논리게이트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020050-371D-6E41-449E-118B714C9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58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1AD10E-9F61-E2D3-1329-696BED390C5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2E5DCF-EEEC-F839-8DCE-FA3DA0203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49237"/>
            <a:ext cx="10515600" cy="527725"/>
          </a:xfrm>
        </p:spPr>
        <p:txBody>
          <a:bodyPr>
            <a:normAutofit lnSpcReduction="10000"/>
          </a:bodyPr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FE62089-A707-2862-8E73-52CFA2F50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485" y="2329249"/>
            <a:ext cx="2663061" cy="24179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32F85FB-6610-CA04-3412-846676890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252" y="2220003"/>
            <a:ext cx="3249661" cy="241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927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B4CED-1661-E55C-B88B-5CA8FA378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C7C189-D9A6-7B72-2FB0-A4D01616A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논리게이트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9E4C64-7BAB-54A5-7344-47CCB8288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59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A07F2D-B9BE-0988-424D-9A9E6B721A2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CF4CDB-6291-12C7-3964-6610BFAB5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49237"/>
            <a:ext cx="10515600" cy="527725"/>
          </a:xfrm>
        </p:spPr>
        <p:txBody>
          <a:bodyPr>
            <a:normAutofit lnSpcReduction="10000"/>
          </a:bodyPr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04073E-5AB6-D438-B734-21F720D26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365" y="2395425"/>
            <a:ext cx="2353483" cy="21573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70961A6-46C9-BE00-FCD1-3C163FB84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926" y="2276001"/>
            <a:ext cx="3118206" cy="239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559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3AAA0-D770-5007-2211-3E7FB0697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IoT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09BA52-F299-3E27-5EA1-31DAA14C1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73042"/>
            <a:ext cx="10515600" cy="1103922"/>
          </a:xfrm>
        </p:spPr>
        <p:txBody>
          <a:bodyPr>
            <a:normAutofit/>
          </a:bodyPr>
          <a:lstStyle/>
          <a:p>
            <a:r>
              <a:rPr lang="ko-KR" altLang="en-US" dirty="0"/>
              <a:t>핵심은 센서</a:t>
            </a:r>
            <a:r>
              <a:rPr lang="en-US" altLang="ko-KR" dirty="0"/>
              <a:t>+</a:t>
            </a:r>
            <a:r>
              <a:rPr lang="ko-KR" altLang="en-US" dirty="0"/>
              <a:t>인터넷 연결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원격 제어</a:t>
            </a:r>
            <a:r>
              <a:rPr lang="en-US" altLang="ko-KR" dirty="0"/>
              <a:t>, </a:t>
            </a:r>
            <a:r>
              <a:rPr lang="ko-KR" altLang="en-US" dirty="0"/>
              <a:t>모니터링 가능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A09188-EB39-29E5-1DEB-BDEF3BB6F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435D52-80B0-8E6B-08CD-507C0FF4256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8077E5-1739-133B-4DF1-1CA490A27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72" y="1638198"/>
            <a:ext cx="3220181" cy="2714597"/>
          </a:xfrm>
          <a:prstGeom prst="rect">
            <a:avLst/>
          </a:prstGeom>
        </p:spPr>
      </p:pic>
      <p:pic>
        <p:nvPicPr>
          <p:cNvPr id="4098" name="Picture 2" descr="텐플 스마트플러그 iot콘센트 원격제어 앱연동 1구">
            <a:extLst>
              <a:ext uri="{FF2B5EF4-FFF2-40B4-BE49-F238E27FC236}">
                <a16:creationId xmlns:a16="http://schemas.microsoft.com/office/drawing/2014/main" id="{7915EC21-AB64-33C5-DB62-445C83530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853" y="887057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오아몰">
            <a:extLst>
              <a:ext uri="{FF2B5EF4-FFF2-40B4-BE49-F238E27FC236}">
                <a16:creationId xmlns:a16="http://schemas.microsoft.com/office/drawing/2014/main" id="{75B158BF-0A5B-AF02-575C-17A44F4C0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929" y="1214031"/>
            <a:ext cx="3220181" cy="322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3028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FDEAF1-E500-6559-1ADA-BD155BBC2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반가산기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9FEA91-70EA-2C1F-B71F-0E32FF153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9C0724-9B27-780C-A913-144E63F11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60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1E2766-F2FA-5A8C-804D-DFE438C9B0B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98CEE2F-2914-3425-6D5E-39F077C74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497" y="2525866"/>
            <a:ext cx="4819006" cy="256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0974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6889F2-CB42-DD17-6A96-7871887DB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트랜지스터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62FAD5-1244-D736-206D-7F40EC304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61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D1AE65-B7B2-3752-EC22-53E41A13B2F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pic>
        <p:nvPicPr>
          <p:cNvPr id="1026" name="Picture 2" descr="반도체 기초지식 - 트랜지스터(Transistor)란 무엇일까?">
            <a:extLst>
              <a:ext uri="{FF2B5EF4-FFF2-40B4-BE49-F238E27FC236}">
                <a16:creationId xmlns:a16="http://schemas.microsoft.com/office/drawing/2014/main" id="{F9E33DB5-93E2-2C2E-D6FA-3DF46FF52CB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421" y="1549839"/>
            <a:ext cx="4684071" cy="352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3FCA24-6878-8015-D8F7-95D8B9B2D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675" y="3776887"/>
            <a:ext cx="1447874" cy="22353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11182D-642E-29AF-2012-09CEADFFD954}"/>
              </a:ext>
            </a:extLst>
          </p:cNvPr>
          <p:cNvSpPr txBox="1"/>
          <p:nvPr/>
        </p:nvSpPr>
        <p:spPr>
          <a:xfrm>
            <a:off x="2923398" y="5520134"/>
            <a:ext cx="6097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전류나 전압흐름을 조절하여 증폭</a:t>
            </a:r>
            <a:r>
              <a:rPr lang="en-US" altLang="ko-KR" dirty="0"/>
              <a:t>, </a:t>
            </a:r>
            <a:r>
              <a:rPr lang="ko-KR" altLang="en-US" dirty="0"/>
              <a:t>스위치 역할을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96453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AF887-2BF0-D5DB-1C01-5DD5E49F5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89C8DB-134D-85ED-D948-B2754CB76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트랜지스터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7BF76A-8125-0583-ECB7-1134030A4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62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666CC3-1B34-493C-4C66-175C4114C05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6D30D2-9D17-FA25-CF87-8C20F77A2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610" y="1907484"/>
            <a:ext cx="1553156" cy="17138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F818CFC-0552-7D42-3CF1-38DF0234B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482" y="1862445"/>
            <a:ext cx="1553156" cy="1769876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FA62A1-E355-7F59-4C65-9AD5219E2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28992"/>
            <a:ext cx="10515600" cy="1247971"/>
          </a:xfrm>
        </p:spPr>
        <p:txBody>
          <a:bodyPr>
            <a:normAutofit/>
          </a:bodyPr>
          <a:lstStyle/>
          <a:p>
            <a:r>
              <a:rPr lang="en-US" altLang="ko-KR" dirty="0"/>
              <a:t>NPN: C-&gt;E </a:t>
            </a:r>
            <a:r>
              <a:rPr lang="ko-KR" altLang="en-US" dirty="0"/>
              <a:t>로 전류 </a:t>
            </a:r>
            <a:r>
              <a:rPr lang="en-US" altLang="ko-KR" dirty="0"/>
              <a:t>(B&gt;E(</a:t>
            </a:r>
            <a:r>
              <a:rPr lang="ko-KR" altLang="en-US" dirty="0"/>
              <a:t>전압</a:t>
            </a:r>
            <a:r>
              <a:rPr lang="en-US" altLang="ko-KR" dirty="0"/>
              <a:t>), C</a:t>
            </a:r>
            <a:r>
              <a:rPr lang="ko-KR" altLang="en-US" dirty="0"/>
              <a:t>가 </a:t>
            </a:r>
            <a:r>
              <a:rPr lang="en-US" altLang="ko-KR" dirty="0"/>
              <a:t>-, E</a:t>
            </a:r>
            <a:r>
              <a:rPr lang="ko-KR" altLang="en-US" dirty="0"/>
              <a:t>가</a:t>
            </a:r>
            <a:r>
              <a:rPr lang="en-US" altLang="ko-KR" dirty="0"/>
              <a:t>+)</a:t>
            </a:r>
          </a:p>
          <a:p>
            <a:r>
              <a:rPr lang="en-US" altLang="ko-KR" dirty="0"/>
              <a:t>PNP: E-&gt;C </a:t>
            </a:r>
            <a:r>
              <a:rPr lang="ko-KR" altLang="en-US" dirty="0"/>
              <a:t>로 전류 </a:t>
            </a:r>
            <a:r>
              <a:rPr lang="en-US" altLang="ko-KR" dirty="0"/>
              <a:t>(B&lt;E(</a:t>
            </a:r>
            <a:r>
              <a:rPr lang="ko-KR" altLang="en-US" dirty="0"/>
              <a:t>전압</a:t>
            </a:r>
            <a:r>
              <a:rPr lang="en-US" altLang="ko-KR" dirty="0"/>
              <a:t>), C</a:t>
            </a:r>
            <a:r>
              <a:rPr lang="ko-KR" altLang="en-US" dirty="0"/>
              <a:t>가</a:t>
            </a:r>
            <a:r>
              <a:rPr lang="en-US" altLang="ko-KR" dirty="0"/>
              <a:t> +, E</a:t>
            </a:r>
            <a:r>
              <a:rPr lang="ko-KR" altLang="en-US" dirty="0"/>
              <a:t>가 </a:t>
            </a:r>
            <a:r>
              <a:rPr lang="en-US" altLang="ko-KR" dirty="0"/>
              <a:t>-)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E4C136-776F-4E6D-67DE-1C6DC44D0ACE}"/>
              </a:ext>
            </a:extLst>
          </p:cNvPr>
          <p:cNvSpPr txBox="1"/>
          <p:nvPr/>
        </p:nvSpPr>
        <p:spPr>
          <a:xfrm>
            <a:off x="3185280" y="3743561"/>
            <a:ext cx="9608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NPN</a:t>
            </a:r>
            <a:endParaRPr lang="ko-KR" alt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DBD6CB-27D6-96E8-8FD2-B2C5B3650596}"/>
              </a:ext>
            </a:extLst>
          </p:cNvPr>
          <p:cNvSpPr txBox="1"/>
          <p:nvPr/>
        </p:nvSpPr>
        <p:spPr>
          <a:xfrm>
            <a:off x="7001543" y="3683317"/>
            <a:ext cx="9608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PNP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993358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D60E25-B29F-62FD-39FD-5B6F9BCA0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회로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28C55D-757D-3224-9AF5-5B99B7635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https://www.falstad.com/circuit/circuitjs.html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F6FE08-EC40-3DCA-7B2A-D88D5203E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63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86907A-14C0-8008-BB59-CD190A29850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5F0A73-A363-F73A-6B07-FAFC9D3C7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924" y="2364724"/>
            <a:ext cx="3054507" cy="299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41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974613-87BA-47D4-DDB7-76AC44858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임베디드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1E22A4-3E01-734C-19B4-F6BA79AC5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155" y="4692890"/>
            <a:ext cx="10959643" cy="1548596"/>
          </a:xfrm>
        </p:spPr>
        <p:txBody>
          <a:bodyPr/>
          <a:lstStyle/>
          <a:p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특정한 단일 목적을 수행하는 기계 또는 시스템에서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제어를 위한 특정 기능을 </a:t>
            </a:r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  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수행하는 </a:t>
            </a:r>
            <a:r>
              <a:rPr lang="ko-KR" altLang="en-US" b="0" i="0" u="none" strike="noStrike" dirty="0" err="1">
                <a:effectLst/>
                <a:latin typeface="Arial" panose="020B0604020202020204" pitchFamily="34" charset="0"/>
                <a:hlinkClick r:id="rId3" tooltip="마이크로컨트롤러"/>
              </a:rPr>
              <a:t>마이크로컨트롤러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ko-KR" altLang="en-US" b="0" i="0" u="none" strike="noStrike" dirty="0">
                <a:effectLst/>
                <a:latin typeface="Arial" panose="020B0604020202020204" pitchFamily="34" charset="0"/>
                <a:hlinkClick r:id="rId4" tooltip="컴퓨터 시스템"/>
              </a:rPr>
              <a:t>컴퓨터 시스템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이자 장치 내에 존재하는 전자 시스템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4A90F8-6DFA-2F29-D54A-0EA6DD2E0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F5D227-03D6-925E-1F9E-FC102C767D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pic>
        <p:nvPicPr>
          <p:cNvPr id="2050" name="Picture 2" descr="임베디드">
            <a:extLst>
              <a:ext uri="{FF2B5EF4-FFF2-40B4-BE49-F238E27FC236}">
                <a16:creationId xmlns:a16="http://schemas.microsoft.com/office/drawing/2014/main" id="{87E74039-CAF8-6A1B-8C1A-155C01A8D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631" y="1549839"/>
            <a:ext cx="3343275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956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ABF6B6-C119-0464-9C00-4DDEFF6FF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임베디드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285D67-0AA7-7274-1606-342914B83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063EE5-BB55-FB19-5184-EF881AEDA452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pic>
        <p:nvPicPr>
          <p:cNvPr id="1026" name="Picture 2" descr="MSP430F149IPMR 뉴 오리지널 LQFP64 16 비트 마이크로컨트롤러 MCU 칩 칩 - 확장카드 | 쿠팡">
            <a:extLst>
              <a:ext uri="{FF2B5EF4-FFF2-40B4-BE49-F238E27FC236}">
                <a16:creationId xmlns:a16="http://schemas.microsoft.com/office/drawing/2014/main" id="{C453CDD7-B559-ADF1-F6BE-B3DA303D4B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636" y="2048811"/>
            <a:ext cx="1928294" cy="192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E0EC09-95F3-5058-E607-5827C6798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7009" y="2423053"/>
            <a:ext cx="1708843" cy="857966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585C8D4-464D-BD75-1FD8-B2810019033E}"/>
              </a:ext>
            </a:extLst>
          </p:cNvPr>
          <p:cNvSpPr/>
          <p:nvPr/>
        </p:nvSpPr>
        <p:spPr>
          <a:xfrm>
            <a:off x="7828766" y="2343914"/>
            <a:ext cx="1584542" cy="1325563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8BB89D-81D1-8159-88BF-885967F6A87E}"/>
              </a:ext>
            </a:extLst>
          </p:cNvPr>
          <p:cNvSpPr txBox="1"/>
          <p:nvPr/>
        </p:nvSpPr>
        <p:spPr>
          <a:xfrm>
            <a:off x="8051239" y="2852036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전자 부품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0216A7-83EC-F342-7A9D-5DE5847C91AC}"/>
              </a:ext>
            </a:extLst>
          </p:cNvPr>
          <p:cNvSpPr txBox="1"/>
          <p:nvPr/>
        </p:nvSpPr>
        <p:spPr>
          <a:xfrm>
            <a:off x="3067432" y="3371229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전자 회로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B6EC1-7210-17F2-A72F-7EB14E2D6495}"/>
              </a:ext>
            </a:extLst>
          </p:cNvPr>
          <p:cNvSpPr txBox="1"/>
          <p:nvPr/>
        </p:nvSpPr>
        <p:spPr>
          <a:xfrm>
            <a:off x="7103930" y="2540232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+</a:t>
            </a:r>
            <a:endParaRPr lang="ko-KR" altLang="en-US" sz="4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6CDD00-C798-9B54-6BAF-B303BA672137}"/>
              </a:ext>
            </a:extLst>
          </p:cNvPr>
          <p:cNvSpPr txBox="1"/>
          <p:nvPr/>
        </p:nvSpPr>
        <p:spPr>
          <a:xfrm>
            <a:off x="4714125" y="2477654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+</a:t>
            </a:r>
            <a:endParaRPr lang="ko-KR" altLang="en-US" sz="48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2C05CEF-0628-B6FE-483A-C92CD1F4E7F5}"/>
              </a:ext>
            </a:extLst>
          </p:cNvPr>
          <p:cNvSpPr/>
          <p:nvPr/>
        </p:nvSpPr>
        <p:spPr>
          <a:xfrm>
            <a:off x="2073056" y="1494203"/>
            <a:ext cx="7954028" cy="3093929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627740-9913-AC0C-B6C1-B7927E1FA2EE}"/>
              </a:ext>
            </a:extLst>
          </p:cNvPr>
          <p:cNvSpPr txBox="1"/>
          <p:nvPr/>
        </p:nvSpPr>
        <p:spPr>
          <a:xfrm>
            <a:off x="5556931" y="4588132"/>
            <a:ext cx="1165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PCB</a:t>
            </a:r>
            <a:endParaRPr lang="ko-KR" altLang="en-US"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2B5863-B9E6-D40B-A189-019F0F93782F}"/>
              </a:ext>
            </a:extLst>
          </p:cNvPr>
          <p:cNvSpPr txBox="1"/>
          <p:nvPr/>
        </p:nvSpPr>
        <p:spPr>
          <a:xfrm>
            <a:off x="5739351" y="366947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MCU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828717-A26E-5E57-4861-24A663F18652}"/>
              </a:ext>
            </a:extLst>
          </p:cNvPr>
          <p:cNvSpPr txBox="1"/>
          <p:nvPr/>
        </p:nvSpPr>
        <p:spPr>
          <a:xfrm>
            <a:off x="4356895" y="5281421"/>
            <a:ext cx="5670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(Printed Circuit Board)</a:t>
            </a:r>
          </a:p>
        </p:txBody>
      </p:sp>
    </p:spTree>
    <p:extLst>
      <p:ext uri="{BB962C8B-B14F-4D97-AF65-F5344CB8AC3E}">
        <p14:creationId xmlns:p14="http://schemas.microsoft.com/office/powerpoint/2010/main" val="624061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AC744C-E338-740A-ACB2-DDF8C501C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/>
              <a:t>PCB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91728-E17B-891B-ACB0-A86CE30AF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DCE170-9FBA-3F59-8A82-623F8EDD783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pic>
        <p:nvPicPr>
          <p:cNvPr id="3074" name="Picture 2" descr="PCB 회로 기판에 알아야 할 대한 궁극적 인 가이드">
            <a:extLst>
              <a:ext uri="{FF2B5EF4-FFF2-40B4-BE49-F238E27FC236}">
                <a16:creationId xmlns:a16="http://schemas.microsoft.com/office/drawing/2014/main" id="{8C08A31C-A0FC-C543-209B-8468F5B8EC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717675"/>
            <a:ext cx="6096000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566002-2B31-5149-8A4A-57F52D5930A0}"/>
              </a:ext>
            </a:extLst>
          </p:cNvPr>
          <p:cNvSpPr txBox="1"/>
          <p:nvPr/>
        </p:nvSpPr>
        <p:spPr>
          <a:xfrm>
            <a:off x="5513148" y="5724394"/>
            <a:ext cx="11657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PCB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66178613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메이플스토리"/>
        <a:ea typeface="메이플스토리"/>
        <a:cs typeface=""/>
      </a:majorFont>
      <a:minorFont>
        <a:latin typeface="메이플스토리"/>
        <a:ea typeface="메이플스토리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9835</TotalTime>
  <Words>1813</Words>
  <Application>Microsoft Office PowerPoint</Application>
  <PresentationFormat>와이드스크린</PresentationFormat>
  <Paragraphs>533</Paragraphs>
  <Slides>63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6" baseType="lpstr">
      <vt:lpstr>AppleSDGothicNeo</vt:lpstr>
      <vt:lpstr>-apple-system</vt:lpstr>
      <vt:lpstr>G마켓 산스 Medium</vt:lpstr>
      <vt:lpstr>G마켓 산스 TTF Bold</vt:lpstr>
      <vt:lpstr>G마켓 산스 TTF Medium</vt:lpstr>
      <vt:lpstr>Noto Sans KR</vt:lpstr>
      <vt:lpstr>Pretendard JP</vt:lpstr>
      <vt:lpstr>맑은 고딕</vt:lpstr>
      <vt:lpstr>메이플스토리</vt:lpstr>
      <vt:lpstr>Arial</vt:lpstr>
      <vt:lpstr>Cambria Math</vt:lpstr>
      <vt:lpstr>Helvetica</vt:lpstr>
      <vt:lpstr>1_Office 테마</vt:lpstr>
      <vt:lpstr>아두이노 강의 목표</vt:lpstr>
      <vt:lpstr>컴퓨터란</vt:lpstr>
      <vt:lpstr>컴퓨터란</vt:lpstr>
      <vt:lpstr>컴퓨터 분류</vt:lpstr>
      <vt:lpstr>IoT란?</vt:lpstr>
      <vt:lpstr>IoT란?</vt:lpstr>
      <vt:lpstr>임베디드 시스템</vt:lpstr>
      <vt:lpstr>임베디드 시스템</vt:lpstr>
      <vt:lpstr>PCB</vt:lpstr>
      <vt:lpstr>MCU 란?</vt:lpstr>
      <vt:lpstr>CPU 와 MCU 차이</vt:lpstr>
      <vt:lpstr>아두이노란</vt:lpstr>
      <vt:lpstr>아두이노란</vt:lpstr>
      <vt:lpstr>아두이노란</vt:lpstr>
      <vt:lpstr>컴퓨터와 주변장치</vt:lpstr>
      <vt:lpstr>아두이노와 주변장치</vt:lpstr>
      <vt:lpstr>그럼 왜 쓸까?</vt:lpstr>
      <vt:lpstr>아두이노로 할 수 있는것들</vt:lpstr>
      <vt:lpstr>아두이노로 할 수 있는것들</vt:lpstr>
      <vt:lpstr>MCU  메모리 크기</vt:lpstr>
      <vt:lpstr>부트로더 부분</vt:lpstr>
      <vt:lpstr>업로드 부분</vt:lpstr>
      <vt:lpstr>아두이노 스케치 설치</vt:lpstr>
      <vt:lpstr>아두이노 스케치 설치</vt:lpstr>
      <vt:lpstr>아두이노 스케치 설치</vt:lpstr>
      <vt:lpstr>아두이노 스케치 설치</vt:lpstr>
      <vt:lpstr>아두이노 스케치 설치</vt:lpstr>
      <vt:lpstr>아두이노 스케치 설치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전기</vt:lpstr>
      <vt:lpstr>교류 직류</vt:lpstr>
      <vt:lpstr>디지털 로직</vt:lpstr>
      <vt:lpstr>3대 수동소자</vt:lpstr>
      <vt:lpstr>저항의 종류</vt:lpstr>
      <vt:lpstr>캐패시터의 종류</vt:lpstr>
      <vt:lpstr>인덕터의 종류</vt:lpstr>
      <vt:lpstr>저항</vt:lpstr>
      <vt:lpstr>옴의 법칙</vt:lpstr>
      <vt:lpstr>계산</vt:lpstr>
      <vt:lpstr>계산</vt:lpstr>
      <vt:lpstr>직렬회로</vt:lpstr>
      <vt:lpstr>직렬회로</vt:lpstr>
      <vt:lpstr>병렬회로</vt:lpstr>
      <vt:lpstr>병렬회로</vt:lpstr>
      <vt:lpstr>혼합회로</vt:lpstr>
      <vt:lpstr>혼합회로</vt:lpstr>
      <vt:lpstr>커패시터의 직렬/병렬 연결</vt:lpstr>
      <vt:lpstr>커패시터</vt:lpstr>
      <vt:lpstr>인덕터의 직렬/병렬 연결</vt:lpstr>
      <vt:lpstr>인덕터</vt:lpstr>
      <vt:lpstr>논리게이트</vt:lpstr>
      <vt:lpstr>논리게이트</vt:lpstr>
      <vt:lpstr>논리게이트</vt:lpstr>
      <vt:lpstr>논리게이트</vt:lpstr>
      <vt:lpstr>논리게이트</vt:lpstr>
      <vt:lpstr>반가산기</vt:lpstr>
      <vt:lpstr>트랜지스터</vt:lpstr>
      <vt:lpstr>트랜지스터</vt:lpstr>
      <vt:lpstr>회로 실습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On Coding</dc:creator>
  <cp:lastModifiedBy>석화 정</cp:lastModifiedBy>
  <cp:revision>345</cp:revision>
  <dcterms:created xsi:type="dcterms:W3CDTF">2024-10-23T01:56:35Z</dcterms:created>
  <dcterms:modified xsi:type="dcterms:W3CDTF">2025-01-14T07:17:28Z</dcterms:modified>
</cp:coreProperties>
</file>